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</p:sldMasterIdLst>
  <p:sldIdLst>
    <p:sldId id="563" r:id="rId3"/>
    <p:sldId id="565" r:id="rId4"/>
    <p:sldId id="540" r:id="rId5"/>
    <p:sldId id="352" r:id="rId6"/>
    <p:sldId id="431" r:id="rId7"/>
    <p:sldId id="433" r:id="rId8"/>
    <p:sldId id="436" r:id="rId9"/>
    <p:sldId id="443" r:id="rId10"/>
    <p:sldId id="446" r:id="rId11"/>
    <p:sldId id="569" r:id="rId12"/>
    <p:sldId id="570" r:id="rId13"/>
    <p:sldId id="552" r:id="rId14"/>
    <p:sldId id="553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479" r:id="rId23"/>
    <p:sldId id="508" r:id="rId24"/>
    <p:sldId id="509" r:id="rId25"/>
    <p:sldId id="530" r:id="rId26"/>
    <p:sldId id="510" r:id="rId27"/>
    <p:sldId id="526" r:id="rId28"/>
    <p:sldId id="528" r:id="rId29"/>
    <p:sldId id="529" r:id="rId30"/>
    <p:sldId id="512" r:id="rId31"/>
    <p:sldId id="517" r:id="rId32"/>
    <p:sldId id="519" r:id="rId33"/>
    <p:sldId id="520" r:id="rId34"/>
    <p:sldId id="522" r:id="rId35"/>
    <p:sldId id="480" r:id="rId36"/>
    <p:sldId id="481" r:id="rId37"/>
    <p:sldId id="482" r:id="rId38"/>
    <p:sldId id="483" r:id="rId39"/>
    <p:sldId id="484" r:id="rId40"/>
    <p:sldId id="532" r:id="rId41"/>
    <p:sldId id="531" r:id="rId42"/>
    <p:sldId id="485" r:id="rId43"/>
    <p:sldId id="487" r:id="rId44"/>
    <p:sldId id="534" r:id="rId45"/>
    <p:sldId id="488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CC"/>
    <a:srgbClr val="990033"/>
    <a:srgbClr val="660066"/>
    <a:srgbClr val="FF0000"/>
    <a:srgbClr val="0000FF"/>
    <a:srgbClr val="0033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271" autoAdjust="0"/>
  </p:normalViewPr>
  <p:slideViewPr>
    <p:cSldViewPr>
      <p:cViewPr varScale="1">
        <p:scale>
          <a:sx n="59" d="100"/>
          <a:sy n="59" d="100"/>
        </p:scale>
        <p:origin x="15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E7FF5-89C1-4E2C-A2C7-CA8EF4885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836632-CD42-4987-9C90-A0D9E93B7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55200B-7EAD-4C9D-B67D-5455DBE8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451B-49B1-45F6-A5C4-BDEC1160D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0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B3821B-BC4B-4235-82CC-6975B248F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B1267-CD10-46AA-8F3E-C26ADF2FB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2D31AB-2B75-4F4D-AB94-DD0922412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DCF0-1A1A-4BEA-8483-CF6F80793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91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022E3-F40E-4E2E-9816-B2AA3019A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C983E2-036D-4340-BF81-A5254E348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0029E-AEA4-4C47-ABF9-D722C7A09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6A70-E27E-4C54-AE70-15931325E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0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CA5BD7-773F-4473-805D-B15743302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CFA6FF-455F-4483-B53F-2205EE54E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F47ADD-94EE-4109-95FE-A0A206A58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F227-48FF-492B-862E-6423AF462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66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9D86FD6-EC4D-4463-85F5-1DB0755F62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E4E2E0C-1957-4A6C-B1B6-144082312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D32176C6-DEFD-438E-BC66-36D78B82BFC5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91BD670E-F783-4D39-BA82-0A24944218BB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5EAD8431-ED67-4341-94DC-367CED899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3824980B-8C55-47B6-B349-2E78C349A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399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399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D8324C1-6E94-42D7-A5C6-E099DC3F08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3F5E34-814F-41EF-8B31-627604246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180687-1095-45AE-AC51-CAE159153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35728B54-EE06-41E1-934D-FDAAB3148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3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6D5F717-9DA0-4377-B741-0CCD42A78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FED2428-0D89-4957-BC2C-7E3012FEB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95CBB9E-2E95-440E-9B85-4B7FC1436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F76F-EDCF-41FA-81B8-5C04F9E98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87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1608205-5F3C-455D-B901-A4D252BF27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43F7380-C2E1-4E28-8329-FAD057C6D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B62DCCF-544A-4178-9846-DADD51FB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CF09-D5FA-4C65-8EBD-01E9279D1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6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D72B772-253F-4B36-AD69-429C43E9C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3441614-5CFB-418E-AC43-4EF6DE6D3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176751F-28B6-4B34-9B62-9A6EDA208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725-0DAF-41B2-A4AE-87C7564FF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52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CE8C0A-08C9-4218-B32F-4FB8164E6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47EDFA5-4060-4E13-997A-81CEEA332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25D15BB-90EE-4F8D-A4E9-C00EFBF91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A59C5-E6C7-4CB7-9FE1-E8C0117A1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18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B94224E-9BE6-4040-B4E7-D669107E1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D590269-5992-4EEC-B64C-85AA8439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F745711-CA94-4B9F-970C-D2CEBBD15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18753-E0F4-4C8B-9492-108B6020D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61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E45F1C2-C5D4-407A-AC2D-6295512F8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6B6F754-1E21-4086-9CEF-82CD061B1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868EE3A-87A5-450C-B13F-5AE78EFA5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1704-E1D7-4108-B86F-B72E7BB5A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04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F9903-E0C1-4F03-ACDD-E6B82AD95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88A24-3CAB-4687-A0E5-8AAB60A39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DE8EE-F317-4E65-B74D-33A47CEBA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411E-5B62-4CFF-A3B7-A2459249E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94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720AFB0-16E8-4E26-B0B4-67EF32C2A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17AA268-0FF5-48B8-B52B-8C001BB44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77F831F-0CCA-43A5-92FC-17C16988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F955-766F-4D7B-A595-DC869EA90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29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7AAE854-2DB4-490B-8DA5-C2AFA6722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5293E30-89C2-4CF2-96A2-8530A6CC3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23EA073-313C-4BA0-8CDE-B1EAB90C5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45BC-291B-498E-82F3-F4F240FCA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31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AFCF56D-52BC-4A5A-AC4F-E6709985F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B1F5335-895B-47DD-8643-BA1FA615D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A170A0-A734-44BA-BF67-5F8B92556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3FE4-1828-41A1-A416-47E0D8AC9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7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28098B6-9334-4F12-A700-24972370B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B5055F5-4161-4273-BDDB-0533BF728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9F96338-6885-414B-935D-02A093688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D2FA-33BC-4128-83B4-1537E02CC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2415D3-DF9C-4753-B695-470B0412A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CE920-4C96-4C25-A5CF-F9BA3E17F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D97182-2A79-4B8E-9E18-72A7C4C55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8B7D3-B012-45F6-8691-90EF307C5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71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1EA5CA-7252-495B-B85A-8D674270B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AC52B-D190-4A66-83C0-F498AF376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1E591-9E22-4C8B-9831-DDE5E1816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1256-ACE9-4070-86CA-2840BCD69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4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3A16F9-EA83-4B2C-B5C5-F59F401D5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99F2E3-0D7C-4E84-BF5A-C2E451C80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8B3206-B771-43BD-8DBA-51FC0667F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20BD-A79A-4919-B39B-FDE820066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0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C980F8-2538-4F9E-B252-B949AEBBB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A0712D-C7C9-4B42-A622-DE7E5C83F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B5916C-98D5-4296-8AF7-A785C369A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6615-EFAC-43A2-8E56-1A8620172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95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358AE-4800-4A10-B842-FBB1BAC4F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5508BC-6D62-4CF5-8E17-92069A263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47A8F6-AB20-4D18-861D-1795F0C43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7B85-314A-43E2-A09B-D4D50B297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1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138C2-04D4-41D1-A99F-67718CD7F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1176D-2AFC-428E-951D-9E5703F1F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C2C32-98F7-4D1D-89DA-EC550D21D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761B-CDC5-418F-A80E-79A0B8956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00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EA57AF-D400-4655-945D-84930732C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3E5B8-E1E8-40A0-BF07-E5742CC2F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4E555-FD37-49E1-B340-52A7AB21E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CE4BD-EE46-4014-93F5-E083BA665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82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BA5F6F-7284-4125-A864-59464E834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979B24-C67F-4636-B856-31EB0F634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263DA15-DCEB-43C0-94D9-5DE449E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F36CC0A-0CEB-4687-AF7C-D061553ABC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B00758DB-B663-4624-8924-6D52F22B4D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F768821-A4B1-4F69-90AC-D67484997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88D1501C-661D-42E0-AA6B-524E683109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>
              <a:extLst>
                <a:ext uri="{FF2B5EF4-FFF2-40B4-BE49-F238E27FC236}">
                  <a16:creationId xmlns:a16="http://schemas.microsoft.com/office/drawing/2014/main" id="{8257432E-6E75-401D-AC71-54CD4A1EB6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>
                <a:extLst>
                  <a:ext uri="{FF2B5EF4-FFF2-40B4-BE49-F238E27FC236}">
                    <a16:creationId xmlns:a16="http://schemas.microsoft.com/office/drawing/2014/main" id="{96706C58-D9AD-4D6A-9068-E6B8E60A53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61" name="Freeform 5">
                <a:extLst>
                  <a:ext uri="{FF2B5EF4-FFF2-40B4-BE49-F238E27FC236}">
                    <a16:creationId xmlns:a16="http://schemas.microsoft.com/office/drawing/2014/main" id="{F840DFA7-4ABF-44CB-A980-73C318A157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57" name="Group 6">
              <a:extLst>
                <a:ext uri="{FF2B5EF4-FFF2-40B4-BE49-F238E27FC236}">
                  <a16:creationId xmlns:a16="http://schemas.microsoft.com/office/drawing/2014/main" id="{B2476F7D-EF3C-4EB5-BF3D-8EB7B919B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>
                <a:extLst>
                  <a:ext uri="{FF2B5EF4-FFF2-40B4-BE49-F238E27FC236}">
                    <a16:creationId xmlns:a16="http://schemas.microsoft.com/office/drawing/2014/main" id="{90B1BE35-EC46-48C8-8072-00F7CAB6F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59" name="AutoShape 8">
                <a:extLst>
                  <a:ext uri="{FF2B5EF4-FFF2-40B4-BE49-F238E27FC236}">
                    <a16:creationId xmlns:a16="http://schemas.microsoft.com/office/drawing/2014/main" id="{92CF5265-4694-495C-BA09-729E88F23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2051" name="AutoShape 9">
            <a:extLst>
              <a:ext uri="{FF2B5EF4-FFF2-40B4-BE49-F238E27FC236}">
                <a16:creationId xmlns:a16="http://schemas.microsoft.com/office/drawing/2014/main" id="{38DD2CBF-CF49-4232-A031-07404F79D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10">
            <a:extLst>
              <a:ext uri="{FF2B5EF4-FFF2-40B4-BE49-F238E27FC236}">
                <a16:creationId xmlns:a16="http://schemas.microsoft.com/office/drawing/2014/main" id="{2B8045A7-0A8E-49FB-B812-EEA7336C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955" name="Rectangle 11">
            <a:extLst>
              <a:ext uri="{FF2B5EF4-FFF2-40B4-BE49-F238E27FC236}">
                <a16:creationId xmlns:a16="http://schemas.microsoft.com/office/drawing/2014/main" id="{B7EC452A-AEB2-4694-B4EC-3069A8F64E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8956" name="Rectangle 12">
            <a:extLst>
              <a:ext uri="{FF2B5EF4-FFF2-40B4-BE49-F238E27FC236}">
                <a16:creationId xmlns:a16="http://schemas.microsoft.com/office/drawing/2014/main" id="{D594E774-AD7E-4C5D-BC60-F9E5CB4C4B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8957" name="Rectangle 13">
            <a:extLst>
              <a:ext uri="{FF2B5EF4-FFF2-40B4-BE49-F238E27FC236}">
                <a16:creationId xmlns:a16="http://schemas.microsoft.com/office/drawing/2014/main" id="{6FC27E4B-70B3-4DED-B347-A87BDEA1F6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0DB32A-7540-48F8-B883-BFBBA5E22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vietsciences1.free.fr/vietscience/docbao/why/images/28.11.4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://images.google.com.vn/imgres?imgurl=http://sinh.hnue.edu.vn/up/images/channuoi/slide0002_image006.jpg&amp;imgrefurl=http://sinh.hnue.edu.vn/mod.php%3Fmod%3Dpublisher%26op%3Dviewarticle%26artid%3D367&amp;h=143&amp;w=219&amp;sz=5&amp;hl=vi&amp;start=4&amp;tbnid=-nSkmaVrgOF6ZM:&amp;tbnh=70&amp;tbnw=107&amp;prev=/images%3Fq%3Dl%25E1%25BB%25A3n%2Bm%25C3%25B3ng%2Bc%25C3%25A1i%26gbv%3D2%26svnum%3D10%26hl%3Dvi" TargetMode="Externa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vietsciences1.free.fr/vietscience/docbao/why/images/28.11.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4262953-2780-488D-A0C5-AC5B71D71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838200"/>
            <a:ext cx="901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b="1"/>
              <a:t>CHƯƠNG IV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b="1"/>
              <a:t>ỨNG DỤNG DI TRUYỀN HỌC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FB6850F-9F35-4A16-8B8F-4C36A9FAF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8102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en-US" b="1"/>
              <a:t>Bài 18: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en-US" b="1"/>
              <a:t>              </a:t>
            </a:r>
            <a:r>
              <a:rPr lang="pt-BR" altLang="en-US" b="1">
                <a:solidFill>
                  <a:srgbClr val="FF0000"/>
                </a:solidFill>
              </a:rPr>
              <a:t>Chọn giống </a:t>
            </a:r>
            <a:r>
              <a:rPr lang="pt-BR" altLang="en-US" b="1"/>
              <a:t>vật nuôi và cây trồng dựa trên nguồn biến dị tổ hợp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en-US" b="1"/>
              <a:t>Bài 19: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en-US" b="1"/>
              <a:t>                </a:t>
            </a:r>
            <a:r>
              <a:rPr lang="pt-BR" altLang="en-US" b="1">
                <a:solidFill>
                  <a:srgbClr val="FF0000"/>
                </a:solidFill>
              </a:rPr>
              <a:t>Tạo giống</a:t>
            </a:r>
            <a:r>
              <a:rPr lang="pt-BR" altLang="en-US" b="1"/>
              <a:t> bằng phương pháp gây đột biến và công nghệ tế bào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en-US" b="1"/>
              <a:t>Bài 20: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en-US" b="1"/>
              <a:t>                </a:t>
            </a:r>
            <a:r>
              <a:rPr lang="pt-BR" altLang="en-US" b="1">
                <a:solidFill>
                  <a:srgbClr val="FF0000"/>
                </a:solidFill>
              </a:rPr>
              <a:t>Tạo giống</a:t>
            </a:r>
            <a:r>
              <a:rPr lang="pt-BR" altLang="en-US" b="1"/>
              <a:t> nhờ công nghệ 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31CA2F2-689B-4BDF-B7FF-B66ED3EF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 khác dòng đơn</a:t>
            </a:r>
          </a:p>
        </p:txBody>
      </p:sp>
      <p:grpSp>
        <p:nvGrpSpPr>
          <p:cNvPr id="14339" name="Group 8">
            <a:extLst>
              <a:ext uri="{FF2B5EF4-FFF2-40B4-BE49-F238E27FC236}">
                <a16:creationId xmlns:a16="http://schemas.microsoft.com/office/drawing/2014/main" id="{42C20C73-0A1D-4619-AD46-AA71B358533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124200"/>
            <a:ext cx="1066800" cy="1371600"/>
            <a:chOff x="1008" y="2400"/>
            <a:chExt cx="576" cy="768"/>
          </a:xfrm>
        </p:grpSpPr>
        <p:grpSp>
          <p:nvGrpSpPr>
            <p:cNvPr id="14361" name="Group 9">
              <a:extLst>
                <a:ext uri="{FF2B5EF4-FFF2-40B4-BE49-F238E27FC236}">
                  <a16:creationId xmlns:a16="http://schemas.microsoft.com/office/drawing/2014/main" id="{1CD6C111-E1D7-437E-A920-95BE65CE3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400"/>
              <a:ext cx="576" cy="768"/>
              <a:chOff x="1008" y="2400"/>
              <a:chExt cx="576" cy="768"/>
            </a:xfrm>
          </p:grpSpPr>
          <p:grpSp>
            <p:nvGrpSpPr>
              <p:cNvPr id="14363" name="Group 10">
                <a:extLst>
                  <a:ext uri="{FF2B5EF4-FFF2-40B4-BE49-F238E27FC236}">
                    <a16:creationId xmlns:a16="http://schemas.microsoft.com/office/drawing/2014/main" id="{1889DB48-3196-4CB6-8A00-1F2B33852E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544"/>
                <a:ext cx="384" cy="384"/>
                <a:chOff x="1296" y="2544"/>
                <a:chExt cx="384" cy="384"/>
              </a:xfrm>
            </p:grpSpPr>
            <p:sp>
              <p:nvSpPr>
                <p:cNvPr id="14365" name="Oval 11">
                  <a:extLst>
                    <a:ext uri="{FF2B5EF4-FFF2-40B4-BE49-F238E27FC236}">
                      <a16:creationId xmlns:a16="http://schemas.microsoft.com/office/drawing/2014/main" id="{4C8CD7A8-15E7-44DB-8A7C-E04778984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384" cy="384"/>
                </a:xfrm>
                <a:prstGeom prst="ellipse">
                  <a:avLst/>
                </a:prstGeom>
                <a:solidFill>
                  <a:srgbClr val="FF80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66" name="Line 12">
                  <a:extLst>
                    <a:ext uri="{FF2B5EF4-FFF2-40B4-BE49-F238E27FC236}">
                      <a16:creationId xmlns:a16="http://schemas.microsoft.com/office/drawing/2014/main" id="{DCA498B8-7B99-4FEE-BF3D-982E9C0EC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254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64" name="Rectangle 13">
                <a:extLst>
                  <a:ext uri="{FF2B5EF4-FFF2-40B4-BE49-F238E27FC236}">
                    <a16:creationId xmlns:a16="http://schemas.microsoft.com/office/drawing/2014/main" id="{3C2611E6-CF75-4260-BC41-40FDB50F8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384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362" name="Oval 14">
              <a:extLst>
                <a:ext uri="{FF2B5EF4-FFF2-40B4-BE49-F238E27FC236}">
                  <a16:creationId xmlns:a16="http://schemas.microsoft.com/office/drawing/2014/main" id="{AEAF633C-8BC8-4721-8914-E3FCBD6F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</p:grpSp>
      <p:sp>
        <p:nvSpPr>
          <p:cNvPr id="14340" name="Line 17">
            <a:extLst>
              <a:ext uri="{FF2B5EF4-FFF2-40B4-BE49-F238E27FC236}">
                <a16:creationId xmlns:a16="http://schemas.microsoft.com/office/drawing/2014/main" id="{649B6344-CDF7-41E4-A232-703E63BD4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528888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1" name="Group 19">
            <a:extLst>
              <a:ext uri="{FF2B5EF4-FFF2-40B4-BE49-F238E27FC236}">
                <a16:creationId xmlns:a16="http://schemas.microsoft.com/office/drawing/2014/main" id="{4A1F53C4-5FEC-45C4-B5F6-6075BC26061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3262313" cy="1219200"/>
            <a:chOff x="3129" y="960"/>
            <a:chExt cx="2055" cy="768"/>
          </a:xfrm>
        </p:grpSpPr>
        <p:grpSp>
          <p:nvGrpSpPr>
            <p:cNvPr id="14345" name="Group 20">
              <a:extLst>
                <a:ext uri="{FF2B5EF4-FFF2-40B4-BE49-F238E27FC236}">
                  <a16:creationId xmlns:a16="http://schemas.microsoft.com/office/drawing/2014/main" id="{EE5EC847-0458-4554-9E3C-36A0AE95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960"/>
              <a:ext cx="2023" cy="480"/>
              <a:chOff x="3129" y="960"/>
              <a:chExt cx="2023" cy="480"/>
            </a:xfrm>
          </p:grpSpPr>
          <p:grpSp>
            <p:nvGrpSpPr>
              <p:cNvPr id="14348" name="Group 21">
                <a:extLst>
                  <a:ext uri="{FF2B5EF4-FFF2-40B4-BE49-F238E27FC236}">
                    <a16:creationId xmlns:a16="http://schemas.microsoft.com/office/drawing/2014/main" id="{118F2A18-D134-44C4-8FD3-8EE612B31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9" y="960"/>
                <a:ext cx="608" cy="480"/>
                <a:chOff x="864" y="1392"/>
                <a:chExt cx="576" cy="480"/>
              </a:xfrm>
            </p:grpSpPr>
            <p:sp>
              <p:nvSpPr>
                <p:cNvPr id="14355" name="Oval 22">
                  <a:extLst>
                    <a:ext uri="{FF2B5EF4-FFF2-40B4-BE49-F238E27FC236}">
                      <a16:creationId xmlns:a16="http://schemas.microsoft.com/office/drawing/2014/main" id="{3860E5D0-DF77-4F09-854D-CE31C7248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1392"/>
                  <a:ext cx="384" cy="384"/>
                </a:xfrm>
                <a:prstGeom prst="ellipse">
                  <a:avLst/>
                </a:prstGeom>
                <a:solidFill>
                  <a:srgbClr val="FF80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4356" name="Group 23">
                  <a:extLst>
                    <a:ext uri="{FF2B5EF4-FFF2-40B4-BE49-F238E27FC236}">
                      <a16:creationId xmlns:a16="http://schemas.microsoft.com/office/drawing/2014/main" id="{29EE308A-23DA-4EFB-B919-3C46BBCC9D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632"/>
                  <a:ext cx="192" cy="240"/>
                  <a:chOff x="816" y="1920"/>
                  <a:chExt cx="192" cy="288"/>
                </a:xfrm>
              </p:grpSpPr>
              <p:sp>
                <p:nvSpPr>
                  <p:cNvPr id="14357" name="Oval 24">
                    <a:extLst>
                      <a:ext uri="{FF2B5EF4-FFF2-40B4-BE49-F238E27FC236}">
                        <a16:creationId xmlns:a16="http://schemas.microsoft.com/office/drawing/2014/main" id="{9768A594-AC0E-4B75-9912-0222C95A3A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20"/>
                    <a:ext cx="96" cy="96"/>
                  </a:xfrm>
                  <a:prstGeom prst="ellipse">
                    <a:avLst/>
                  </a:prstGeom>
                  <a:solidFill>
                    <a:srgbClr val="FF9933"/>
                  </a:solidFill>
                  <a:ln w="38100">
                    <a:solidFill>
                      <a:srgbClr val="FFCC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358" name="Group 25">
                    <a:extLst>
                      <a:ext uri="{FF2B5EF4-FFF2-40B4-BE49-F238E27FC236}">
                        <a16:creationId xmlns:a16="http://schemas.microsoft.com/office/drawing/2014/main" id="{5E2DDDD7-8FC6-423C-8E9B-AD0E3FB997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6" y="2016"/>
                    <a:ext cx="192" cy="192"/>
                    <a:chOff x="816" y="2016"/>
                    <a:chExt cx="192" cy="240"/>
                  </a:xfrm>
                </p:grpSpPr>
                <p:sp>
                  <p:nvSpPr>
                    <p:cNvPr id="14359" name="Line 26">
                      <a:extLst>
                        <a:ext uri="{FF2B5EF4-FFF2-40B4-BE49-F238E27FC236}">
                          <a16:creationId xmlns:a16="http://schemas.microsoft.com/office/drawing/2014/main" id="{3EC2E84F-5530-46CE-917A-97C7C38F0C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2016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0" name="Line 27">
                      <a:extLst>
                        <a:ext uri="{FF2B5EF4-FFF2-40B4-BE49-F238E27FC236}">
                          <a16:creationId xmlns:a16="http://schemas.microsoft.com/office/drawing/2014/main" id="{73C88620-C3B4-4F18-9529-3FE063E630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2064"/>
                      <a:ext cx="1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4349" name="Group 28">
                <a:extLst>
                  <a:ext uri="{FF2B5EF4-FFF2-40B4-BE49-F238E27FC236}">
                    <a16:creationId xmlns:a16="http://schemas.microsoft.com/office/drawing/2014/main" id="{BB0B085F-E3A6-4516-B552-6DFBA9665E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5" y="1004"/>
                <a:ext cx="607" cy="336"/>
                <a:chOff x="2400" y="1440"/>
                <a:chExt cx="576" cy="336"/>
              </a:xfrm>
            </p:grpSpPr>
            <p:sp>
              <p:nvSpPr>
                <p:cNvPr id="14351" name="Rectangle 29">
                  <a:extLst>
                    <a:ext uri="{FF2B5EF4-FFF2-40B4-BE49-F238E27FC236}">
                      <a16:creationId xmlns:a16="http://schemas.microsoft.com/office/drawing/2014/main" id="{A2272A94-1B6B-4684-B11C-56B016DB3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440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4352" name="Group 30">
                  <a:extLst>
                    <a:ext uri="{FF2B5EF4-FFF2-40B4-BE49-F238E27FC236}">
                      <a16:creationId xmlns:a16="http://schemas.microsoft.com/office/drawing/2014/main" id="{0E3E1525-5832-4C2F-96D6-007CDD95F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7" y="1488"/>
                  <a:ext cx="109" cy="240"/>
                  <a:chOff x="1584" y="2732"/>
                  <a:chExt cx="118" cy="292"/>
                </a:xfrm>
              </p:grpSpPr>
              <p:sp>
                <p:nvSpPr>
                  <p:cNvPr id="14353" name="Oval 31">
                    <a:extLst>
                      <a:ext uri="{FF2B5EF4-FFF2-40B4-BE49-F238E27FC236}">
                        <a16:creationId xmlns:a16="http://schemas.microsoft.com/office/drawing/2014/main" id="{D38B695B-BDBE-40A1-ABE2-E310B342C4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928"/>
                    <a:ext cx="96" cy="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4" name="Line 32">
                    <a:extLst>
                      <a:ext uri="{FF2B5EF4-FFF2-40B4-BE49-F238E27FC236}">
                        <a16:creationId xmlns:a16="http://schemas.microsoft.com/office/drawing/2014/main" id="{40B1D853-4102-4327-A703-30B4524C19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732"/>
                    <a:ext cx="66" cy="21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350" name="Text Box 33">
                <a:extLst>
                  <a:ext uri="{FF2B5EF4-FFF2-40B4-BE49-F238E27FC236}">
                    <a16:creationId xmlns:a16="http://schemas.microsoft.com/office/drawing/2014/main" id="{32155E6B-C30A-415D-ABE6-95AD4DD449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5" y="1008"/>
                <a:ext cx="45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b="1"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4346" name="Text Box 34">
              <a:extLst>
                <a:ext uri="{FF2B5EF4-FFF2-40B4-BE49-F238E27FC236}">
                  <a16:creationId xmlns:a16="http://schemas.microsoft.com/office/drawing/2014/main" id="{9574BF9D-D01F-429B-9292-34C4A0061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440"/>
              <a:ext cx="8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Dòng  A</a:t>
              </a:r>
            </a:p>
          </p:txBody>
        </p:sp>
        <p:sp>
          <p:nvSpPr>
            <p:cNvPr id="14347" name="Text Box 35">
              <a:extLst>
                <a:ext uri="{FF2B5EF4-FFF2-40B4-BE49-F238E27FC236}">
                  <a16:creationId xmlns:a16="http://schemas.microsoft.com/office/drawing/2014/main" id="{2EEAA151-6D74-44FE-AD83-EEC350574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Dòng B</a:t>
              </a:r>
            </a:p>
          </p:txBody>
        </p:sp>
      </p:grpSp>
      <p:sp>
        <p:nvSpPr>
          <p:cNvPr id="14342" name="Text Box 42">
            <a:extLst>
              <a:ext uri="{FF2B5EF4-FFF2-40B4-BE49-F238E27FC236}">
                <a16:creationId xmlns:a16="http://schemas.microsoft.com/office/drawing/2014/main" id="{6314E73E-2CEB-4BA1-A8CA-E3033575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Dòng  C</a:t>
            </a:r>
          </a:p>
        </p:txBody>
      </p:sp>
      <p:pic>
        <p:nvPicPr>
          <p:cNvPr id="14343" name="Picture 59" descr="images">
            <a:extLst>
              <a:ext uri="{FF2B5EF4-FFF2-40B4-BE49-F238E27FC236}">
                <a16:creationId xmlns:a16="http://schemas.microsoft.com/office/drawing/2014/main" id="{10E71A91-503D-44A5-8F85-3960692C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61">
            <a:extLst>
              <a:ext uri="{FF2B5EF4-FFF2-40B4-BE49-F238E27FC236}">
                <a16:creationId xmlns:a16="http://schemas.microsoft.com/office/drawing/2014/main" id="{7E8794B1-5683-42D9-9CEC-3936213E3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526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1458BEF-B09E-4E8F-A355-DE524899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 khác dòng kép</a:t>
            </a:r>
          </a:p>
        </p:txBody>
      </p:sp>
      <p:grpSp>
        <p:nvGrpSpPr>
          <p:cNvPr id="15363" name="Group 8">
            <a:extLst>
              <a:ext uri="{FF2B5EF4-FFF2-40B4-BE49-F238E27FC236}">
                <a16:creationId xmlns:a16="http://schemas.microsoft.com/office/drawing/2014/main" id="{7DF0BB9A-0760-45CB-9E7F-FE3040E29C3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200400"/>
            <a:ext cx="960438" cy="1371600"/>
            <a:chOff x="1008" y="2400"/>
            <a:chExt cx="576" cy="768"/>
          </a:xfrm>
        </p:grpSpPr>
        <p:grpSp>
          <p:nvGrpSpPr>
            <p:cNvPr id="15413" name="Group 9">
              <a:extLst>
                <a:ext uri="{FF2B5EF4-FFF2-40B4-BE49-F238E27FC236}">
                  <a16:creationId xmlns:a16="http://schemas.microsoft.com/office/drawing/2014/main" id="{0ADAA1C4-5025-4058-A1CA-E2C6EF224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400"/>
              <a:ext cx="576" cy="768"/>
              <a:chOff x="1008" y="2400"/>
              <a:chExt cx="576" cy="768"/>
            </a:xfrm>
          </p:grpSpPr>
          <p:grpSp>
            <p:nvGrpSpPr>
              <p:cNvPr id="15415" name="Group 10">
                <a:extLst>
                  <a:ext uri="{FF2B5EF4-FFF2-40B4-BE49-F238E27FC236}">
                    <a16:creationId xmlns:a16="http://schemas.microsoft.com/office/drawing/2014/main" id="{451CDA7B-3DB1-4AAA-8318-A82F2850D5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544"/>
                <a:ext cx="384" cy="384"/>
                <a:chOff x="1296" y="2544"/>
                <a:chExt cx="384" cy="384"/>
              </a:xfrm>
            </p:grpSpPr>
            <p:sp>
              <p:nvSpPr>
                <p:cNvPr id="15417" name="Oval 11">
                  <a:extLst>
                    <a:ext uri="{FF2B5EF4-FFF2-40B4-BE49-F238E27FC236}">
                      <a16:creationId xmlns:a16="http://schemas.microsoft.com/office/drawing/2014/main" id="{74067F53-DF84-4DD7-9FD7-7037D5C8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384" cy="384"/>
                </a:xfrm>
                <a:prstGeom prst="ellipse">
                  <a:avLst/>
                </a:prstGeom>
                <a:solidFill>
                  <a:srgbClr val="FF80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18" name="Line 12">
                  <a:extLst>
                    <a:ext uri="{FF2B5EF4-FFF2-40B4-BE49-F238E27FC236}">
                      <a16:creationId xmlns:a16="http://schemas.microsoft.com/office/drawing/2014/main" id="{15A36D0C-CFDE-4ABC-96F5-E5C7549BF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254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16" name="Rectangle 13">
                <a:extLst>
                  <a:ext uri="{FF2B5EF4-FFF2-40B4-BE49-F238E27FC236}">
                    <a16:creationId xmlns:a16="http://schemas.microsoft.com/office/drawing/2014/main" id="{E226E3D3-E540-48F5-958A-392F832B1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384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414" name="Oval 14">
              <a:extLst>
                <a:ext uri="{FF2B5EF4-FFF2-40B4-BE49-F238E27FC236}">
                  <a16:creationId xmlns:a16="http://schemas.microsoft.com/office/drawing/2014/main" id="{21ACAB8B-93E7-43ED-B7C5-8F10F73F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</p:grpSp>
      <p:sp>
        <p:nvSpPr>
          <p:cNvPr id="15364" name="Line 17">
            <a:extLst>
              <a:ext uri="{FF2B5EF4-FFF2-40B4-BE49-F238E27FC236}">
                <a16:creationId xmlns:a16="http://schemas.microsoft.com/office/drawing/2014/main" id="{6E3EB551-7FC2-47EF-AB7F-3961E98BD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7432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5" name="Group 19">
            <a:extLst>
              <a:ext uri="{FF2B5EF4-FFF2-40B4-BE49-F238E27FC236}">
                <a16:creationId xmlns:a16="http://schemas.microsoft.com/office/drawing/2014/main" id="{BBF36D32-EE38-4A4C-AC11-F44C9A63282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00200"/>
            <a:ext cx="3262313" cy="1219200"/>
            <a:chOff x="3129" y="960"/>
            <a:chExt cx="2055" cy="768"/>
          </a:xfrm>
        </p:grpSpPr>
        <p:grpSp>
          <p:nvGrpSpPr>
            <p:cNvPr id="15397" name="Group 20">
              <a:extLst>
                <a:ext uri="{FF2B5EF4-FFF2-40B4-BE49-F238E27FC236}">
                  <a16:creationId xmlns:a16="http://schemas.microsoft.com/office/drawing/2014/main" id="{D66987C9-ED97-408A-9823-0313BF017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960"/>
              <a:ext cx="2023" cy="480"/>
              <a:chOff x="3129" y="960"/>
              <a:chExt cx="2023" cy="480"/>
            </a:xfrm>
          </p:grpSpPr>
          <p:grpSp>
            <p:nvGrpSpPr>
              <p:cNvPr id="15400" name="Group 21">
                <a:extLst>
                  <a:ext uri="{FF2B5EF4-FFF2-40B4-BE49-F238E27FC236}">
                    <a16:creationId xmlns:a16="http://schemas.microsoft.com/office/drawing/2014/main" id="{B7DB4722-0FA1-4048-96E9-FC119B6AC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9" y="960"/>
                <a:ext cx="608" cy="480"/>
                <a:chOff x="864" y="1392"/>
                <a:chExt cx="576" cy="480"/>
              </a:xfrm>
            </p:grpSpPr>
            <p:sp>
              <p:nvSpPr>
                <p:cNvPr id="15407" name="Oval 22">
                  <a:extLst>
                    <a:ext uri="{FF2B5EF4-FFF2-40B4-BE49-F238E27FC236}">
                      <a16:creationId xmlns:a16="http://schemas.microsoft.com/office/drawing/2014/main" id="{A4995C3C-CBAB-48C7-BE00-F323013E4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1392"/>
                  <a:ext cx="384" cy="384"/>
                </a:xfrm>
                <a:prstGeom prst="ellipse">
                  <a:avLst/>
                </a:prstGeom>
                <a:solidFill>
                  <a:srgbClr val="FF80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408" name="Group 23">
                  <a:extLst>
                    <a:ext uri="{FF2B5EF4-FFF2-40B4-BE49-F238E27FC236}">
                      <a16:creationId xmlns:a16="http://schemas.microsoft.com/office/drawing/2014/main" id="{208270C6-C113-4A31-99CA-B99CDA0674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632"/>
                  <a:ext cx="192" cy="240"/>
                  <a:chOff x="816" y="1920"/>
                  <a:chExt cx="192" cy="288"/>
                </a:xfrm>
              </p:grpSpPr>
              <p:sp>
                <p:nvSpPr>
                  <p:cNvPr id="15409" name="Oval 24">
                    <a:extLst>
                      <a:ext uri="{FF2B5EF4-FFF2-40B4-BE49-F238E27FC236}">
                        <a16:creationId xmlns:a16="http://schemas.microsoft.com/office/drawing/2014/main" id="{D792B4CC-11A9-4B02-8B05-26786A10F0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920"/>
                    <a:ext cx="96" cy="96"/>
                  </a:xfrm>
                  <a:prstGeom prst="ellipse">
                    <a:avLst/>
                  </a:prstGeom>
                  <a:solidFill>
                    <a:srgbClr val="FF9933"/>
                  </a:solidFill>
                  <a:ln w="38100">
                    <a:solidFill>
                      <a:srgbClr val="FFCC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5410" name="Group 25">
                    <a:extLst>
                      <a:ext uri="{FF2B5EF4-FFF2-40B4-BE49-F238E27FC236}">
                        <a16:creationId xmlns:a16="http://schemas.microsoft.com/office/drawing/2014/main" id="{719B4288-7E77-45F5-A7BF-5C4AE53942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6" y="2016"/>
                    <a:ext cx="192" cy="192"/>
                    <a:chOff x="816" y="2016"/>
                    <a:chExt cx="192" cy="240"/>
                  </a:xfrm>
                </p:grpSpPr>
                <p:sp>
                  <p:nvSpPr>
                    <p:cNvPr id="15411" name="Line 26">
                      <a:extLst>
                        <a:ext uri="{FF2B5EF4-FFF2-40B4-BE49-F238E27FC236}">
                          <a16:creationId xmlns:a16="http://schemas.microsoft.com/office/drawing/2014/main" id="{65F3CA01-B52A-4885-9F1F-23D58CEB69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2016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2" name="Line 27">
                      <a:extLst>
                        <a:ext uri="{FF2B5EF4-FFF2-40B4-BE49-F238E27FC236}">
                          <a16:creationId xmlns:a16="http://schemas.microsoft.com/office/drawing/2014/main" id="{00E8F1BD-723F-42A2-8AC4-5E3CAFA012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2064"/>
                      <a:ext cx="1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401" name="Group 28">
                <a:extLst>
                  <a:ext uri="{FF2B5EF4-FFF2-40B4-BE49-F238E27FC236}">
                    <a16:creationId xmlns:a16="http://schemas.microsoft.com/office/drawing/2014/main" id="{CECD3E5A-3B18-40F0-B85F-1A5E3213AC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5" y="1004"/>
                <a:ext cx="607" cy="336"/>
                <a:chOff x="2400" y="1440"/>
                <a:chExt cx="576" cy="336"/>
              </a:xfrm>
            </p:grpSpPr>
            <p:sp>
              <p:nvSpPr>
                <p:cNvPr id="15403" name="Rectangle 29">
                  <a:extLst>
                    <a:ext uri="{FF2B5EF4-FFF2-40B4-BE49-F238E27FC236}">
                      <a16:creationId xmlns:a16="http://schemas.microsoft.com/office/drawing/2014/main" id="{D5D124F4-58FF-4DA2-AF80-7F3E75306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440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404" name="Group 30">
                  <a:extLst>
                    <a:ext uri="{FF2B5EF4-FFF2-40B4-BE49-F238E27FC236}">
                      <a16:creationId xmlns:a16="http://schemas.microsoft.com/office/drawing/2014/main" id="{F8295059-06D8-467B-88E9-57EA8920E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7" y="1488"/>
                  <a:ext cx="109" cy="240"/>
                  <a:chOff x="1584" y="2732"/>
                  <a:chExt cx="118" cy="292"/>
                </a:xfrm>
              </p:grpSpPr>
              <p:sp>
                <p:nvSpPr>
                  <p:cNvPr id="15405" name="Oval 31">
                    <a:extLst>
                      <a:ext uri="{FF2B5EF4-FFF2-40B4-BE49-F238E27FC236}">
                        <a16:creationId xmlns:a16="http://schemas.microsoft.com/office/drawing/2014/main" id="{D178692F-3F13-4374-9FF9-FF27D5FD34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928"/>
                    <a:ext cx="96" cy="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6" name="Line 32">
                    <a:extLst>
                      <a:ext uri="{FF2B5EF4-FFF2-40B4-BE49-F238E27FC236}">
                        <a16:creationId xmlns:a16="http://schemas.microsoft.com/office/drawing/2014/main" id="{42D11C4B-E7AF-456E-96F6-92C32DA921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732"/>
                    <a:ext cx="66" cy="21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402" name="Text Box 33">
                <a:extLst>
                  <a:ext uri="{FF2B5EF4-FFF2-40B4-BE49-F238E27FC236}">
                    <a16:creationId xmlns:a16="http://schemas.microsoft.com/office/drawing/2014/main" id="{E1B1A435-2B4D-4A2E-8C63-8285EF709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5" y="1008"/>
                <a:ext cx="45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b="1"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5398" name="Text Box 34">
              <a:extLst>
                <a:ext uri="{FF2B5EF4-FFF2-40B4-BE49-F238E27FC236}">
                  <a16:creationId xmlns:a16="http://schemas.microsoft.com/office/drawing/2014/main" id="{706FA6A7-CD77-401B-9B88-C8F6D12AF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440"/>
              <a:ext cx="8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Dòng  A</a:t>
              </a:r>
            </a:p>
          </p:txBody>
        </p:sp>
        <p:sp>
          <p:nvSpPr>
            <p:cNvPr id="15399" name="Text Box 35">
              <a:extLst>
                <a:ext uri="{FF2B5EF4-FFF2-40B4-BE49-F238E27FC236}">
                  <a16:creationId xmlns:a16="http://schemas.microsoft.com/office/drawing/2014/main" id="{B503389C-8048-4D41-B5CF-068433F9B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Dòng B</a:t>
              </a:r>
            </a:p>
          </p:txBody>
        </p:sp>
      </p:grpSp>
      <p:sp>
        <p:nvSpPr>
          <p:cNvPr id="15366" name="Text Box 42">
            <a:extLst>
              <a:ext uri="{FF2B5EF4-FFF2-40B4-BE49-F238E27FC236}">
                <a16:creationId xmlns:a16="http://schemas.microsoft.com/office/drawing/2014/main" id="{90F53D56-6DD1-4B60-9556-CDEEBC9F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1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Dòng  C</a:t>
            </a:r>
          </a:p>
        </p:txBody>
      </p:sp>
      <p:sp>
        <p:nvSpPr>
          <p:cNvPr id="15367" name="Line 69">
            <a:extLst>
              <a:ext uri="{FF2B5EF4-FFF2-40B4-BE49-F238E27FC236}">
                <a16:creationId xmlns:a16="http://schemas.microsoft.com/office/drawing/2014/main" id="{EC767183-DD51-4319-85FF-9047AAB4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194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8" name="Group 73">
            <a:extLst>
              <a:ext uri="{FF2B5EF4-FFF2-40B4-BE49-F238E27FC236}">
                <a16:creationId xmlns:a16="http://schemas.microsoft.com/office/drawing/2014/main" id="{01125CAC-6C83-43B0-95BA-6F61D7640D8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600200"/>
            <a:ext cx="962025" cy="762000"/>
            <a:chOff x="864" y="1392"/>
            <a:chExt cx="576" cy="480"/>
          </a:xfrm>
        </p:grpSpPr>
        <p:sp>
          <p:nvSpPr>
            <p:cNvPr id="15391" name="Oval 74">
              <a:extLst>
                <a:ext uri="{FF2B5EF4-FFF2-40B4-BE49-F238E27FC236}">
                  <a16:creationId xmlns:a16="http://schemas.microsoft.com/office/drawing/2014/main" id="{E3B9BB03-7CE3-48F8-B0B7-3CDE8711C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392"/>
              <a:ext cx="384" cy="3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grpSp>
          <p:nvGrpSpPr>
            <p:cNvPr id="15392" name="Group 75">
              <a:extLst>
                <a:ext uri="{FF2B5EF4-FFF2-40B4-BE49-F238E27FC236}">
                  <a16:creationId xmlns:a16="http://schemas.microsoft.com/office/drawing/2014/main" id="{DBCEACF7-CD81-4723-8042-5A2749AC1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32"/>
              <a:ext cx="192" cy="240"/>
              <a:chOff x="816" y="1920"/>
              <a:chExt cx="192" cy="288"/>
            </a:xfrm>
          </p:grpSpPr>
          <p:sp>
            <p:nvSpPr>
              <p:cNvPr id="15393" name="Oval 76">
                <a:extLst>
                  <a:ext uri="{FF2B5EF4-FFF2-40B4-BE49-F238E27FC236}">
                    <a16:creationId xmlns:a16="http://schemas.microsoft.com/office/drawing/2014/main" id="{A20DAB89-D51A-4D35-9E93-6FBF0EDBB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394" name="Group 77">
                <a:extLst>
                  <a:ext uri="{FF2B5EF4-FFF2-40B4-BE49-F238E27FC236}">
                    <a16:creationId xmlns:a16="http://schemas.microsoft.com/office/drawing/2014/main" id="{36D5D4A5-CDAB-4974-AE2E-8C145F8935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016"/>
                <a:ext cx="192" cy="192"/>
                <a:chOff x="816" y="2016"/>
                <a:chExt cx="192" cy="240"/>
              </a:xfrm>
            </p:grpSpPr>
            <p:sp>
              <p:nvSpPr>
                <p:cNvPr id="15395" name="Line 78">
                  <a:extLst>
                    <a:ext uri="{FF2B5EF4-FFF2-40B4-BE49-F238E27FC236}">
                      <a16:creationId xmlns:a16="http://schemas.microsoft.com/office/drawing/2014/main" id="{D08F36ED-6DE2-4AAC-BB65-F7CA92F4C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201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6" name="Line 79">
                  <a:extLst>
                    <a:ext uri="{FF2B5EF4-FFF2-40B4-BE49-F238E27FC236}">
                      <a16:creationId xmlns:a16="http://schemas.microsoft.com/office/drawing/2014/main" id="{E20CFC79-6032-4BDF-8784-AC376B3B4F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06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369" name="Group 80">
            <a:extLst>
              <a:ext uri="{FF2B5EF4-FFF2-40B4-BE49-F238E27FC236}">
                <a16:creationId xmlns:a16="http://schemas.microsoft.com/office/drawing/2014/main" id="{6D1AA0B1-0E60-4C2B-82FE-4A1137C20C05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1676400"/>
            <a:ext cx="962025" cy="533400"/>
            <a:chOff x="2400" y="1440"/>
            <a:chExt cx="576" cy="336"/>
          </a:xfrm>
        </p:grpSpPr>
        <p:sp>
          <p:nvSpPr>
            <p:cNvPr id="15387" name="Rectangle 81">
              <a:extLst>
                <a:ext uri="{FF2B5EF4-FFF2-40B4-BE49-F238E27FC236}">
                  <a16:creationId xmlns:a16="http://schemas.microsoft.com/office/drawing/2014/main" id="{F63D1385-E4DB-49A9-B51E-CC89E71C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40"/>
              <a:ext cx="336" cy="3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grpSp>
          <p:nvGrpSpPr>
            <p:cNvPr id="15388" name="Group 82">
              <a:extLst>
                <a:ext uri="{FF2B5EF4-FFF2-40B4-BE49-F238E27FC236}">
                  <a16:creationId xmlns:a16="http://schemas.microsoft.com/office/drawing/2014/main" id="{71BCC0AD-B663-41DF-872D-0DF674E19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1488"/>
              <a:ext cx="109" cy="240"/>
              <a:chOff x="1584" y="2732"/>
              <a:chExt cx="118" cy="292"/>
            </a:xfrm>
          </p:grpSpPr>
          <p:sp>
            <p:nvSpPr>
              <p:cNvPr id="15389" name="Oval 83">
                <a:extLst>
                  <a:ext uri="{FF2B5EF4-FFF2-40B4-BE49-F238E27FC236}">
                    <a16:creationId xmlns:a16="http://schemas.microsoft.com/office/drawing/2014/main" id="{7EFC8060-6491-498F-A148-62153376A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96" cy="96"/>
              </a:xfrm>
              <a:prstGeom prst="ellipse">
                <a:avLst/>
              </a:prstGeom>
              <a:solidFill>
                <a:srgbClr val="FF99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0" name="Line 84">
                <a:extLst>
                  <a:ext uri="{FF2B5EF4-FFF2-40B4-BE49-F238E27FC236}">
                    <a16:creationId xmlns:a16="http://schemas.microsoft.com/office/drawing/2014/main" id="{34D5D7AB-9797-4C7E-A8E5-63E31A23D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6" y="2732"/>
                <a:ext cx="66" cy="2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70" name="Text Box 85">
            <a:extLst>
              <a:ext uri="{FF2B5EF4-FFF2-40B4-BE49-F238E27FC236}">
                <a16:creationId xmlns:a16="http://schemas.microsoft.com/office/drawing/2014/main" id="{A62D1CBB-AE69-4946-BDDB-AF69C81A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752600"/>
            <a:ext cx="722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371" name="Text Box 86">
            <a:extLst>
              <a:ext uri="{FF2B5EF4-FFF2-40B4-BE49-F238E27FC236}">
                <a16:creationId xmlns:a16="http://schemas.microsoft.com/office/drawing/2014/main" id="{6B40F84A-6F0B-43DE-B1D6-25F7DD07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62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Dòng  D</a:t>
            </a:r>
          </a:p>
        </p:txBody>
      </p:sp>
      <p:sp>
        <p:nvSpPr>
          <p:cNvPr id="15372" name="Text Box 87">
            <a:extLst>
              <a:ext uri="{FF2B5EF4-FFF2-40B4-BE49-F238E27FC236}">
                <a16:creationId xmlns:a16="http://schemas.microsoft.com/office/drawing/2014/main" id="{BBE4FCA9-00F9-46FD-BA34-231E2607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Dòng  E</a:t>
            </a:r>
          </a:p>
        </p:txBody>
      </p:sp>
      <p:sp>
        <p:nvSpPr>
          <p:cNvPr id="15373" name="Line 98">
            <a:extLst>
              <a:ext uri="{FF2B5EF4-FFF2-40B4-BE49-F238E27FC236}">
                <a16:creationId xmlns:a16="http://schemas.microsoft.com/office/drawing/2014/main" id="{0E17F630-068C-4568-A91E-B0CEC7F02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981200"/>
            <a:ext cx="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4" name="Group 103">
            <a:extLst>
              <a:ext uri="{FF2B5EF4-FFF2-40B4-BE49-F238E27FC236}">
                <a16:creationId xmlns:a16="http://schemas.microsoft.com/office/drawing/2014/main" id="{D4EA197B-2A69-46B0-8D23-EAD213826AD9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581400"/>
            <a:ext cx="182563" cy="381000"/>
            <a:chOff x="1584" y="2732"/>
            <a:chExt cx="118" cy="292"/>
          </a:xfrm>
        </p:grpSpPr>
        <p:sp>
          <p:nvSpPr>
            <p:cNvPr id="15385" name="Oval 104">
              <a:extLst>
                <a:ext uri="{FF2B5EF4-FFF2-40B4-BE49-F238E27FC236}">
                  <a16:creationId xmlns:a16="http://schemas.microsoft.com/office/drawing/2014/main" id="{31F28C8A-2AB4-4260-B3DB-7E973CC66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28"/>
              <a:ext cx="96" cy="96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sp>
          <p:nvSpPr>
            <p:cNvPr id="15386" name="Line 105">
              <a:extLst>
                <a:ext uri="{FF2B5EF4-FFF2-40B4-BE49-F238E27FC236}">
                  <a16:creationId xmlns:a16="http://schemas.microsoft.com/office/drawing/2014/main" id="{300B445F-8821-4050-AC5A-E8F28F75D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6" y="2732"/>
              <a:ext cx="66" cy="2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5" name="Text Box 126">
            <a:extLst>
              <a:ext uri="{FF2B5EF4-FFF2-40B4-BE49-F238E27FC236}">
                <a16:creationId xmlns:a16="http://schemas.microsoft.com/office/drawing/2014/main" id="{9CBEEE0F-B483-416E-A531-FC04966B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638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Con lai</a:t>
            </a:r>
          </a:p>
        </p:txBody>
      </p:sp>
      <p:sp>
        <p:nvSpPr>
          <p:cNvPr id="15376" name="Rectangle 129">
            <a:extLst>
              <a:ext uri="{FF2B5EF4-FFF2-40B4-BE49-F238E27FC236}">
                <a16:creationId xmlns:a16="http://schemas.microsoft.com/office/drawing/2014/main" id="{C5D6A36F-065E-4206-A340-207BE203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561975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15377" name="Rectangle 102">
            <a:extLst>
              <a:ext uri="{FF2B5EF4-FFF2-40B4-BE49-F238E27FC236}">
                <a16:creationId xmlns:a16="http://schemas.microsoft.com/office/drawing/2014/main" id="{1CA18560-6D99-4946-8E54-F695D5E2A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05200"/>
            <a:ext cx="3048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15378" name="Rectangle 130">
            <a:extLst>
              <a:ext uri="{FF2B5EF4-FFF2-40B4-BE49-F238E27FC236}">
                <a16:creationId xmlns:a16="http://schemas.microsoft.com/office/drawing/2014/main" id="{AB0B6682-E319-4EED-B33A-E8B3923AE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14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Dòng  G</a:t>
            </a:r>
          </a:p>
        </p:txBody>
      </p:sp>
      <p:sp>
        <p:nvSpPr>
          <p:cNvPr id="15379" name="Line 131">
            <a:extLst>
              <a:ext uri="{FF2B5EF4-FFF2-40B4-BE49-F238E27FC236}">
                <a16:creationId xmlns:a16="http://schemas.microsoft.com/office/drawing/2014/main" id="{18807C01-8348-4D5A-AC6D-8B4E1C201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91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132">
            <a:extLst>
              <a:ext uri="{FF2B5EF4-FFF2-40B4-BE49-F238E27FC236}">
                <a16:creationId xmlns:a16="http://schemas.microsoft.com/office/drawing/2014/main" id="{D1401960-4476-4FA3-BE61-3F2D473E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81400"/>
            <a:ext cx="722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381" name="Rectangle 137">
            <a:extLst>
              <a:ext uri="{FF2B5EF4-FFF2-40B4-BE49-F238E27FC236}">
                <a16:creationId xmlns:a16="http://schemas.microsoft.com/office/drawing/2014/main" id="{9A97564F-AA6C-46FA-930F-51142CC48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800600"/>
            <a:ext cx="304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15382" name="Rectangle 113">
            <a:extLst>
              <a:ext uri="{FF2B5EF4-FFF2-40B4-BE49-F238E27FC236}">
                <a16:creationId xmlns:a16="http://schemas.microsoft.com/office/drawing/2014/main" id="{51A330CC-5EE5-41A8-A94A-D3B132EFE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00600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15383" name="Rectangle 114">
            <a:extLst>
              <a:ext uri="{FF2B5EF4-FFF2-40B4-BE49-F238E27FC236}">
                <a16:creationId xmlns:a16="http://schemas.microsoft.com/office/drawing/2014/main" id="{ECE47EB2-DB86-4623-AE1C-60FD8A88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228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15384" name="Rectangle 115">
            <a:extLst>
              <a:ext uri="{FF2B5EF4-FFF2-40B4-BE49-F238E27FC236}">
                <a16:creationId xmlns:a16="http://schemas.microsoft.com/office/drawing/2014/main" id="{E26A0E2E-2BE1-43D9-89B6-9CB23E55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00600"/>
            <a:ext cx="228600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">
            <a:extLst>
              <a:ext uri="{FF2B5EF4-FFF2-40B4-BE49-F238E27FC236}">
                <a16:creationId xmlns:a16="http://schemas.microsoft.com/office/drawing/2014/main" id="{28E70D32-FB23-4626-9341-E33AC0E1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FDD30160-188C-4AE1-94D1-3A11B64F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185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000FF"/>
                </a:solidFill>
              </a:rPr>
              <a:t>- Lai khác dòng tạo ưu thế lai cao nhất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+ Lai khác dòng đơn            A  x  B </a:t>
            </a:r>
            <a:r>
              <a:rPr lang="en-US" altLang="en-US" sz="2400" b="1">
                <a:solidFill>
                  <a:srgbClr val="0000FF"/>
                </a:solidFill>
                <a:sym typeface="Wingdings 3" panose="05040102010807070707" pitchFamily="18" charset="2"/>
              </a:rPr>
              <a:t> 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">
            <a:extLst>
              <a:ext uri="{FF2B5EF4-FFF2-40B4-BE49-F238E27FC236}">
                <a16:creationId xmlns:a16="http://schemas.microsoft.com/office/drawing/2014/main" id="{1D5F3D8A-0148-4A7C-9224-E447BA6E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665FB224-A507-4908-A2D7-59FD2FB4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305425"/>
            <a:ext cx="457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+ Lai khác dòng kép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A  x  B →</a:t>
            </a:r>
            <a:r>
              <a:rPr lang="en-US" altLang="en-US" sz="2400" b="1">
                <a:solidFill>
                  <a:srgbClr val="0000FF"/>
                </a:solidFill>
                <a:sym typeface="Wingdings 3" panose="05040102010807070707" pitchFamily="18" charset="2"/>
              </a:rPr>
              <a:t>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 3" panose="05040102010807070707" pitchFamily="18" charset="2"/>
              </a:rPr>
              <a:t>		         </a:t>
            </a:r>
            <a:r>
              <a:rPr lang="en-US" altLang="en-US" sz="2400" b="1">
                <a:solidFill>
                  <a:srgbClr val="0000FF"/>
                </a:solidFill>
              </a:rPr>
              <a:t>C x F</a:t>
            </a:r>
            <a:r>
              <a:rPr lang="en-US" altLang="en-US" sz="2400" b="1">
                <a:solidFill>
                  <a:srgbClr val="0000FF"/>
                </a:solidFill>
                <a:sym typeface="Wingdings 3" panose="05040102010807070707" pitchFamily="18" charset="2"/>
              </a:rPr>
              <a:t>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D  x  E  → F</a:t>
            </a:r>
          </a:p>
        </p:txBody>
      </p:sp>
      <p:sp>
        <p:nvSpPr>
          <p:cNvPr id="17412" name="AutoShape 20">
            <a:extLst>
              <a:ext uri="{FF2B5EF4-FFF2-40B4-BE49-F238E27FC236}">
                <a16:creationId xmlns:a16="http://schemas.microsoft.com/office/drawing/2014/main" id="{33E4E2F5-FAC5-4D88-B27E-3BA7162E5EA9}"/>
              </a:ext>
            </a:extLst>
          </p:cNvPr>
          <p:cNvSpPr>
            <a:spLocks/>
          </p:cNvSpPr>
          <p:nvPr/>
        </p:nvSpPr>
        <p:spPr bwMode="auto">
          <a:xfrm>
            <a:off x="2057400" y="5715000"/>
            <a:ext cx="381000" cy="990600"/>
          </a:xfrm>
          <a:prstGeom prst="rightBrace">
            <a:avLst>
              <a:gd name="adj1" fmla="val 21667"/>
              <a:gd name="adj2" fmla="val 50000"/>
            </a:avLst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1C04E62-E89C-4F14-A2D7-EE0B219C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 tựu ứng dụng ưu thế lai trong sản xuất nông nghiệp ở Việt Nam.</a:t>
            </a:r>
          </a:p>
        </p:txBody>
      </p:sp>
      <p:pic>
        <p:nvPicPr>
          <p:cNvPr id="18435" name="Picture 3" descr="Rice">
            <a:extLst>
              <a:ext uri="{FF2B5EF4-FFF2-40B4-BE49-F238E27FC236}">
                <a16:creationId xmlns:a16="http://schemas.microsoft.com/office/drawing/2014/main" id="{61D719BB-E7D9-45EE-8184-47DC4017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6096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0" name="Text Box 4">
            <a:extLst>
              <a:ext uri="{FF2B5EF4-FFF2-40B4-BE49-F238E27FC236}">
                <a16:creationId xmlns:a16="http://schemas.microsoft.com/office/drawing/2014/main" id="{2DED5655-BF94-4B4C-88B6-C8510B26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1371600"/>
            <a:ext cx="2819400" cy="39354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Giống lúa mới có tên gọi HTY100, cho gạo ngon, cơm mềm, có mùi thơm nhẹ, đã được đăng ký thương hiệu độc quyền Thiên Hương HYT100.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8887499B-F472-4EFD-AD17-4031BF33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 tựu ứng dụng ưu thế lai trong sản xuất nông nghiệp ở Việt Nam.</a:t>
            </a:r>
          </a:p>
        </p:txBody>
      </p:sp>
      <p:pic>
        <p:nvPicPr>
          <p:cNvPr id="19459" name="Picture 2" descr="http://www.clrri.org/rice/im/OM4498.jpg">
            <a:extLst>
              <a:ext uri="{FF2B5EF4-FFF2-40B4-BE49-F238E27FC236}">
                <a16:creationId xmlns:a16="http://schemas.microsoft.com/office/drawing/2014/main" id="{BF9D5D2A-4001-4F1F-861A-5D13AAE4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0138"/>
            <a:ext cx="420211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air316.easyvn.com/easyweb/id/luamekong/om2488/LUA.JPG">
            <a:extLst>
              <a:ext uri="{FF2B5EF4-FFF2-40B4-BE49-F238E27FC236}">
                <a16:creationId xmlns:a16="http://schemas.microsoft.com/office/drawing/2014/main" id="{2F39C8D4-9B94-44B8-972C-ADC7A33A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100138"/>
            <a:ext cx="42592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chonongnghiep.com/upload/img_product/20083112229484659.jpg">
            <a:extLst>
              <a:ext uri="{FF2B5EF4-FFF2-40B4-BE49-F238E27FC236}">
                <a16:creationId xmlns:a16="http://schemas.microsoft.com/office/drawing/2014/main" id="{108C54B2-9F35-4A92-9840-15965153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2098" b="2502"/>
          <a:stretch>
            <a:fillRect/>
          </a:stretch>
        </p:blipFill>
        <p:spPr bwMode="auto">
          <a:xfrm>
            <a:off x="306388" y="3919538"/>
            <a:ext cx="41910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http://1.bp.blogspot.com/_sOoVBT3njXc/SRFA4-4eKpI/AAAAAAAABM4/Dnw-4PaPPHU/s400/quochuong.jpg">
            <a:extLst>
              <a:ext uri="{FF2B5EF4-FFF2-40B4-BE49-F238E27FC236}">
                <a16:creationId xmlns:a16="http://schemas.microsoft.com/office/drawing/2014/main" id="{D9BC1050-F4C8-41FA-B791-A9B91E12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898900"/>
            <a:ext cx="424497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20D2BD4B-2A37-4C51-9B58-9D3480A8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 tựu ứng dụng ưu thế lai trong sản xuất nông nghiệp ở Việt Nam.</a:t>
            </a:r>
          </a:p>
        </p:txBody>
      </p:sp>
      <p:pic>
        <p:nvPicPr>
          <p:cNvPr id="20483" name="Picture 3" descr="kien041405rauqua(1)">
            <a:extLst>
              <a:ext uri="{FF2B5EF4-FFF2-40B4-BE49-F238E27FC236}">
                <a16:creationId xmlns:a16="http://schemas.microsoft.com/office/drawing/2014/main" id="{65AA3AE3-3895-4EB1-B5BF-38D2CCF0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123950"/>
            <a:ext cx="5410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8" name="Rectangle 4">
            <a:extLst>
              <a:ext uri="{FF2B5EF4-FFF2-40B4-BE49-F238E27FC236}">
                <a16:creationId xmlns:a16="http://schemas.microsoft.com/office/drawing/2014/main" id="{6B9D8305-820D-4210-9A90-6FFE5B00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83250"/>
            <a:ext cx="86868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Cà chua HT.42 – Chất lượng cao khẩu vị ngọt, quả chắc, có thể cất giữ và vận chuyển mà không gây hỏng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07B4BE9-9C0F-4C6F-AE59-40A1F1F3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 tựu ứng dụng ưu thế lai trong sản xuất nông nghiệp ở Việt Nam.</a:t>
            </a:r>
          </a:p>
        </p:txBody>
      </p:sp>
      <p:pic>
        <p:nvPicPr>
          <p:cNvPr id="21507" name="Picture 9">
            <a:extLst>
              <a:ext uri="{FF2B5EF4-FFF2-40B4-BE49-F238E27FC236}">
                <a16:creationId xmlns:a16="http://schemas.microsoft.com/office/drawing/2014/main" id="{60AE4F7D-BA15-4C81-84EA-BC87E11C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16163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6">
            <a:extLst>
              <a:ext uri="{FF2B5EF4-FFF2-40B4-BE49-F238E27FC236}">
                <a16:creationId xmlns:a16="http://schemas.microsoft.com/office/drawing/2014/main" id="{CEF5A4A4-605C-4490-9F14-69357CA0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593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/>
              <a:t>Cá lai đẹp hơn</a:t>
            </a:r>
          </a:p>
        </p:txBody>
      </p:sp>
      <p:pic>
        <p:nvPicPr>
          <p:cNvPr id="21509" name="Picture 23">
            <a:extLst>
              <a:ext uri="{FF2B5EF4-FFF2-40B4-BE49-F238E27FC236}">
                <a16:creationId xmlns:a16="http://schemas.microsoft.com/office/drawing/2014/main" id="{274EF5CF-AC96-4816-A135-81A2D84C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038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>
            <a:extLst>
              <a:ext uri="{FF2B5EF4-FFF2-40B4-BE49-F238E27FC236}">
                <a16:creationId xmlns:a16="http://schemas.microsoft.com/office/drawing/2014/main" id="{E22427D8-A6AC-4CC3-AD85-24A50A55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25850"/>
            <a:ext cx="4038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39163CA4-9471-40BD-9FD2-51325E1B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 tựu ứng dụng ưu thế lai trong sản xuất nông nghiệp ở Việt Nam.</a:t>
            </a:r>
          </a:p>
        </p:txBody>
      </p:sp>
      <p:pic>
        <p:nvPicPr>
          <p:cNvPr id="22531" name="Picture 13">
            <a:extLst>
              <a:ext uri="{FF2B5EF4-FFF2-40B4-BE49-F238E27FC236}">
                <a16:creationId xmlns:a16="http://schemas.microsoft.com/office/drawing/2014/main" id="{6B71FC42-F270-4CD1-95BD-52E2A60F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58963"/>
            <a:ext cx="39624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4">
            <a:extLst>
              <a:ext uri="{FF2B5EF4-FFF2-40B4-BE49-F238E27FC236}">
                <a16:creationId xmlns:a16="http://schemas.microsoft.com/office/drawing/2014/main" id="{029E3892-2FBB-4450-8E66-4776963B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/>
          <a:stretch>
            <a:fillRect/>
          </a:stretch>
        </p:blipFill>
        <p:spPr bwMode="auto">
          <a:xfrm>
            <a:off x="457200" y="3763963"/>
            <a:ext cx="40989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5">
            <a:extLst>
              <a:ext uri="{FF2B5EF4-FFF2-40B4-BE49-F238E27FC236}">
                <a16:creationId xmlns:a16="http://schemas.microsoft.com/office/drawing/2014/main" id="{104602E9-AADD-4DD5-BF56-246F7BCE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5725"/>
            <a:ext cx="4114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7">
            <a:extLst>
              <a:ext uri="{FF2B5EF4-FFF2-40B4-BE49-F238E27FC236}">
                <a16:creationId xmlns:a16="http://schemas.microsoft.com/office/drawing/2014/main" id="{0EA1FB18-2A3A-4BD1-AD47-E59D634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06963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/>
              <a:t>Trê lai to hơn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E0C9148A-ED7E-454A-B4BF-CF1F6CFE2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 tựu ứng dụng ưu thế lai trong sản xuất nông nghiệp ở Việt Nam.</a:t>
            </a:r>
          </a:p>
        </p:txBody>
      </p:sp>
      <p:pic>
        <p:nvPicPr>
          <p:cNvPr id="23555" name="Picture 4" descr="2_10691_1632915131155621606">
            <a:extLst>
              <a:ext uri="{FF2B5EF4-FFF2-40B4-BE49-F238E27FC236}">
                <a16:creationId xmlns:a16="http://schemas.microsoft.com/office/drawing/2014/main" id="{7915950A-3B5F-4B74-BE70-B37C44FC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7">
            <a:extLst>
              <a:ext uri="{FF2B5EF4-FFF2-40B4-BE49-F238E27FC236}">
                <a16:creationId xmlns:a16="http://schemas.microsoft.com/office/drawing/2014/main" id="{D97DCE31-8398-4301-991F-6C0DABAD5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21363"/>
            <a:ext cx="1211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cs typeface="Times New Roman" panose="02020603050405020304" pitchFamily="18" charset="0"/>
              </a:rPr>
              <a:t>Vịt cỏ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06D7C6A8-A7D0-48BD-BCD6-80D46982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91200"/>
            <a:ext cx="230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cs typeface="Times New Roman" panose="02020603050405020304" pitchFamily="18" charset="0"/>
              </a:rPr>
              <a:t>Vịt Anh đào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87DF-585D-444C-A981-8CBC18BF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Quy</a:t>
            </a: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chung</a:t>
            </a: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tạo</a:t>
            </a: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giống</a:t>
            </a: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mới</a:t>
            </a: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7B7864-924D-49E7-A81E-4DE64B4084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7696200" cy="3962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Tạo nguồn biến dị di truyền (biến dị tổ hợp, đột biến và ADN tái tổ hợp).</a:t>
            </a:r>
          </a:p>
          <a:p>
            <a:pPr>
              <a:lnSpc>
                <a:spcPct val="150000"/>
              </a:lnSpc>
            </a:pPr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Chọn các tổ hợp gen mong muốn.</a:t>
            </a:r>
          </a:p>
          <a:p>
            <a:pPr>
              <a:lnSpc>
                <a:spcPct val="150000"/>
              </a:lnSpc>
            </a:pPr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Đưa các tổ hợp gen mong muốn về trạng thái đồng hợp tử nhằm tạo ra giống thuần chủng.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432E4FCD-3546-494A-B036-842FA8403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 tựu ứng dụng ưu thế lai trong sản xuất nông nghiệp ở Việt Nam.</a:t>
            </a:r>
          </a:p>
        </p:txBody>
      </p:sp>
      <p:pic>
        <p:nvPicPr>
          <p:cNvPr id="24579" name="Picture 5" descr="19">
            <a:extLst>
              <a:ext uri="{FF2B5EF4-FFF2-40B4-BE49-F238E27FC236}">
                <a16:creationId xmlns:a16="http://schemas.microsoft.com/office/drawing/2014/main" id="{863045A4-8A94-437C-9629-6D3AED75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1430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20">
            <a:extLst>
              <a:ext uri="{FF2B5EF4-FFF2-40B4-BE49-F238E27FC236}">
                <a16:creationId xmlns:a16="http://schemas.microsoft.com/office/drawing/2014/main" id="{CB6B1045-E13C-4219-82EC-95351C54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43000"/>
            <a:ext cx="31194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16">
            <a:extLst>
              <a:ext uri="{FF2B5EF4-FFF2-40B4-BE49-F238E27FC236}">
                <a16:creationId xmlns:a16="http://schemas.microsoft.com/office/drawing/2014/main" id="{1D9D53C5-D78A-4E75-9C28-7C014994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143000"/>
            <a:ext cx="318452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12">
            <a:extLst>
              <a:ext uri="{FF2B5EF4-FFF2-40B4-BE49-F238E27FC236}">
                <a16:creationId xmlns:a16="http://schemas.microsoft.com/office/drawing/2014/main" id="{133CFDFC-B314-4608-BA44-1ACD1B77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8862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17">
            <a:extLst>
              <a:ext uri="{FF2B5EF4-FFF2-40B4-BE49-F238E27FC236}">
                <a16:creationId xmlns:a16="http://schemas.microsoft.com/office/drawing/2014/main" id="{D644C761-52B1-4391-BE8B-749282EB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8862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18">
            <a:extLst>
              <a:ext uri="{FF2B5EF4-FFF2-40B4-BE49-F238E27FC236}">
                <a16:creationId xmlns:a16="http://schemas.microsoft.com/office/drawing/2014/main" id="{F21B19B7-109B-4ECF-BC0F-0173F20B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8862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 dong cao">
            <a:extLst>
              <a:ext uri="{FF2B5EF4-FFF2-40B4-BE49-F238E27FC236}">
                <a16:creationId xmlns:a16="http://schemas.microsoft.com/office/drawing/2014/main" id="{3742D997-2748-4F09-84AB-ED08E6A462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328613"/>
            <a:ext cx="4419600" cy="3328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6AC56BB2-72C7-4F21-AF76-43E55162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7338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cs typeface="Times New Roman" panose="02020603050405020304" pitchFamily="18" charset="0"/>
              </a:rPr>
              <a:t>Gà Đông Tảo</a:t>
            </a:r>
          </a:p>
        </p:txBody>
      </p:sp>
      <p:pic>
        <p:nvPicPr>
          <p:cNvPr id="25604" name="Picture 4" descr="GA HO 2">
            <a:extLst>
              <a:ext uri="{FF2B5EF4-FFF2-40B4-BE49-F238E27FC236}">
                <a16:creationId xmlns:a16="http://schemas.microsoft.com/office/drawing/2014/main" id="{A623F123-D48A-4783-B5DA-1437729871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1910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7C85AA62-DB04-4CDD-AF60-9ECCF096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657600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cs typeface="Times New Roman" panose="02020603050405020304" pitchFamily="18" charset="0"/>
              </a:rPr>
              <a:t>Gà Hồ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EC53EF99-5B3C-40C6-AD4C-96DD28F7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7004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33F4B1F2-C92C-4B29-BEFC-9AFF9F598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48188"/>
            <a:ext cx="7467600" cy="13112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4000" b="1">
                <a:solidFill>
                  <a:schemeClr val="bg1"/>
                </a:solidFill>
                <a:cs typeface="Times New Roman" panose="02020603050405020304" pitchFamily="18" charset="0"/>
              </a:rPr>
              <a:t> Con lai tăng trưởng nhanh, đẻ nhiều trứng.</a:t>
            </a: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a rot ri">
            <a:extLst>
              <a:ext uri="{FF2B5EF4-FFF2-40B4-BE49-F238E27FC236}">
                <a16:creationId xmlns:a16="http://schemas.microsoft.com/office/drawing/2014/main" id="{F1580BCB-AFC6-4FDC-9244-D879B8514FC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119063"/>
            <a:ext cx="6486525" cy="4827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591B8585-C533-4ACE-A625-0CD4AA67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948238"/>
            <a:ext cx="8458200" cy="12954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E7264273-041D-4089-A4FF-374E8B0C9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900613"/>
            <a:ext cx="8763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* Giống gà kiêm dụng trứng – thịt do Viện Chăn nuôi VN lai gà Ri với gà Rốt tạo ra </a:t>
            </a:r>
            <a:r>
              <a:rPr lang="en-US" altLang="en-US" sz="2800" b="1">
                <a:cs typeface="Times New Roman" panose="02020603050405020304" pitchFamily="18" charset="0"/>
                <a:sym typeface="Wingdings" panose="05000000000000000000" pitchFamily="2" charset="2"/>
              </a:rPr>
              <a:t> đẻ nhiều trứng, thịt thơm ngon.</a:t>
            </a:r>
            <a:endParaRPr lang="en-US" altLang="en-US" sz="28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a tam hoang">
            <a:extLst>
              <a:ext uri="{FF2B5EF4-FFF2-40B4-BE49-F238E27FC236}">
                <a16:creationId xmlns:a16="http://schemas.microsoft.com/office/drawing/2014/main" id="{60F9A29A-C580-49DF-AD0E-48DEF892378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" y="385763"/>
            <a:ext cx="5281613" cy="5357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084076A7-CB45-4D69-9D85-9B8DE7E1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5700713"/>
            <a:ext cx="4567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Gà Tam Hoàng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2562E44F-1A50-486B-A9E1-CD56688E4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85800"/>
            <a:ext cx="3657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* Tăng trọng nhanh.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* Đẻ nhiều trứng.</a:t>
            </a:r>
          </a:p>
        </p:txBody>
      </p:sp>
    </p:spTree>
  </p:cSld>
  <p:clrMapOvr>
    <a:masterClrMapping/>
  </p:clrMapOvr>
  <p:transition spd="med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E5BB46C-11AC-42D3-84ED-A70ED507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4854575"/>
            <a:ext cx="872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Tính trạng nổi bật</a:t>
            </a:r>
            <a:r>
              <a:rPr lang="en-US" altLang="en-US" sz="2400">
                <a:cs typeface="Times New Roman" panose="02020603050405020304" pitchFamily="18" charset="0"/>
              </a:rPr>
              <a:t> : . . . . . . . . . . . . . . . . . . . . . . . . . . . . . . . . . . 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97E2A280-F105-4ADA-9A23-F595A165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863" y="5435600"/>
            <a:ext cx="872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Hướng sử dụng</a:t>
            </a:r>
            <a:r>
              <a:rPr lang="en-US" altLang="en-US" sz="2400">
                <a:cs typeface="Times New Roman" panose="02020603050405020304" pitchFamily="18" charset="0"/>
              </a:rPr>
              <a:t> : . . . . . . . . . . . . . . . . . . . . . . . . . . . . . . . . . . . . . .</a:t>
            </a:r>
          </a:p>
        </p:txBody>
      </p:sp>
      <p:pic>
        <p:nvPicPr>
          <p:cNvPr id="28676" name="Picture 4" descr="ga logo 2">
            <a:extLst>
              <a:ext uri="{FF2B5EF4-FFF2-40B4-BE49-F238E27FC236}">
                <a16:creationId xmlns:a16="http://schemas.microsoft.com/office/drawing/2014/main" id="{63FB08AA-A02F-4811-A580-DDBE2FC4B5B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788" y="95250"/>
            <a:ext cx="3162300" cy="462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WordArt 5">
            <a:extLst>
              <a:ext uri="{FF2B5EF4-FFF2-40B4-BE49-F238E27FC236}">
                <a16:creationId xmlns:a16="http://schemas.microsoft.com/office/drawing/2014/main" id="{C2DCB4E4-BF67-449E-BB10-DA7535D18F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1295400"/>
            <a:ext cx="2819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Gà Lơgo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2D1328F5-E397-47DE-BAD2-069F49B7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4719638"/>
            <a:ext cx="403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Đẻ nhiều trứng .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9281E372-A1F3-49B8-899D-2199B1C45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5334000"/>
            <a:ext cx="6929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cs typeface="Times New Roman" panose="02020603050405020304" pitchFamily="18" charset="0"/>
              </a:rPr>
              <a:t>Cải tiến thành giống gà chuyên dụng đẻ trứng .</a:t>
            </a:r>
          </a:p>
        </p:txBody>
      </p:sp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on_rung">
            <a:extLst>
              <a:ext uri="{FF2B5EF4-FFF2-40B4-BE49-F238E27FC236}">
                <a16:creationId xmlns:a16="http://schemas.microsoft.com/office/drawing/2014/main" id="{8B0DA85E-944C-4DD6-A04F-E048FE04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84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75878AB9-CB69-486A-A01B-B05F67E6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11863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Lợn rừng lai với lợn địa phương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extLst>
              <a:ext uri="{FF2B5EF4-FFF2-40B4-BE49-F238E27FC236}">
                <a16:creationId xmlns:a16="http://schemas.microsoft.com/office/drawing/2014/main" id="{D2DEACA0-6915-4DCE-AF63-F3914D67EC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233363"/>
            <a:ext cx="455771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ptima" pitchFamily="2" charset="0"/>
              </a:rPr>
              <a:t>Boø söõa Haø Lan</a:t>
            </a:r>
          </a:p>
        </p:txBody>
      </p:sp>
      <p:sp>
        <p:nvSpPr>
          <p:cNvPr id="319491" name="Text Box 3">
            <a:extLst>
              <a:ext uri="{FF2B5EF4-FFF2-40B4-BE49-F238E27FC236}">
                <a16:creationId xmlns:a16="http://schemas.microsoft.com/office/drawing/2014/main" id="{9FFCB163-6548-4718-86AA-4C12EEEE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272088"/>
            <a:ext cx="929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Tính trạng nổi bật: </a:t>
            </a: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Khả năng thích ứng rộng với ĐK Việt Nam</a:t>
            </a:r>
          </a:p>
        </p:txBody>
      </p:sp>
      <p:sp>
        <p:nvSpPr>
          <p:cNvPr id="319492" name="Text Box 4">
            <a:extLst>
              <a:ext uri="{FF2B5EF4-FFF2-40B4-BE49-F238E27FC236}">
                <a16:creationId xmlns:a16="http://schemas.microsoft.com/office/drawing/2014/main" id="{4E25C186-ABB0-46FD-8156-E945D3A7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Hướng sử dụng :</a:t>
            </a:r>
            <a:r>
              <a:rPr lang="en-US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</a:rPr>
              <a:t>Làm con giống lai với bò Sind</a:t>
            </a:r>
          </a:p>
        </p:txBody>
      </p:sp>
      <p:pic>
        <p:nvPicPr>
          <p:cNvPr id="30725" name="Picture 8">
            <a:extLst>
              <a:ext uri="{FF2B5EF4-FFF2-40B4-BE49-F238E27FC236}">
                <a16:creationId xmlns:a16="http://schemas.microsoft.com/office/drawing/2014/main" id="{69D15EDD-3E33-4E82-8D05-40ADB0D1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/>
      <p:bldP spid="3194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4a255d1831f8d44fhinhnenchoblog21">
            <a:extLst>
              <a:ext uri="{FF2B5EF4-FFF2-40B4-BE49-F238E27FC236}">
                <a16:creationId xmlns:a16="http://schemas.microsoft.com/office/drawing/2014/main" id="{DCF8D530-0ABF-4B4C-A369-2268A6E7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3" name="Picture 3" descr="images[10]">
            <a:extLst>
              <a:ext uri="{FF2B5EF4-FFF2-40B4-BE49-F238E27FC236}">
                <a16:creationId xmlns:a16="http://schemas.microsoft.com/office/drawing/2014/main" id="{AF097F13-0161-46A8-9E45-9F423CCC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324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4" name="Rectangle 4">
            <a:extLst>
              <a:ext uri="{FF2B5EF4-FFF2-40B4-BE49-F238E27FC236}">
                <a16:creationId xmlns:a16="http://schemas.microsoft.com/office/drawing/2014/main" id="{564C9D4D-32A3-4834-8990-CCFB87F51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05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3400" b="1">
                <a:solidFill>
                  <a:srgbClr val="FF00FF"/>
                </a:solidFill>
              </a:rPr>
              <a:t>Laisind2 (con lai cấp tiến giữa bò đực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00FF"/>
                </a:solidFill>
              </a:rPr>
              <a:t>giống sind đỏ - bò vàng Việt Nam)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atureblogtopxa2">
            <a:extLst>
              <a:ext uri="{FF2B5EF4-FFF2-40B4-BE49-F238E27FC236}">
                <a16:creationId xmlns:a16="http://schemas.microsoft.com/office/drawing/2014/main" id="{2D26EA49-F4DA-473E-B8E8-51B300D2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19125"/>
            <a:ext cx="9753600" cy="80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87" name="Picture 3" descr="images[7]">
            <a:extLst>
              <a:ext uri="{FF2B5EF4-FFF2-40B4-BE49-F238E27FC236}">
                <a16:creationId xmlns:a16="http://schemas.microsoft.com/office/drawing/2014/main" id="{F91E51EA-9E47-4B01-B08F-4CF5AA6E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152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Rectangle 4">
            <a:extLst>
              <a:ext uri="{FF2B5EF4-FFF2-40B4-BE49-F238E27FC236}">
                <a16:creationId xmlns:a16="http://schemas.microsoft.com/office/drawing/2014/main" id="{83ED7AFB-85DA-4F8F-8AF8-E81D59D9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00FF"/>
                </a:solidFill>
              </a:rPr>
              <a:t>Bò sữa VN2 (Lai tạo bởi giống bò Vàng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00FF"/>
                </a:solidFill>
              </a:rPr>
              <a:t>Việt Nam- Zebu Cuba)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bo halan">
            <a:extLst>
              <a:ext uri="{FF2B5EF4-FFF2-40B4-BE49-F238E27FC236}">
                <a16:creationId xmlns:a16="http://schemas.microsoft.com/office/drawing/2014/main" id="{DF073217-A6D8-4F38-A88A-A54BCC5C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350"/>
            <a:ext cx="77724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5">
            <a:extLst>
              <a:ext uri="{FF2B5EF4-FFF2-40B4-BE49-F238E27FC236}">
                <a16:creationId xmlns:a16="http://schemas.microsoft.com/office/drawing/2014/main" id="{86D33CB5-1E77-4312-AD4D-3C6A95F8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2260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* Có nguồn gốc từ Hà Lan (miền ôn đới) nhưng đã được lai tạo thành những dòng nuôi được ở miền nhiệt đới </a:t>
            </a: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6F4941B1-7AA2-43DF-86F0-85736D69E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338888"/>
            <a:ext cx="9096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* Khả năng sản xuất sữa rất cao (khoảng 10 kg /con / ngày) 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4053EA7-BEBE-4FB9-838D-66290863E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sz="2400" b="1"/>
              <a:t>BÀI 18: CHỌN GIỐNG VẬT NUÔI VÀ CÂY TRỒNG </a:t>
            </a:r>
          </a:p>
          <a:p>
            <a:pPr algn="ctr" eaLnBrk="1" hangingPunct="1">
              <a:buFontTx/>
              <a:buNone/>
            </a:pPr>
            <a:r>
              <a:rPr lang="pt-BR" altLang="en-US" sz="2400" b="1"/>
              <a:t>DỰA TRÊN NGUỒN BIẾN DỊ TỔ HỢP</a:t>
            </a:r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D1053ED9-945E-4AF5-B861-E2C036B5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749300"/>
            <a:ext cx="91821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800" b="1"/>
              <a:t>I. Tạo giống thuần dựa trên nguồn biến dị tổ hợp</a:t>
            </a:r>
            <a:endParaRPr lang="pt-BR" altLang="en-US" sz="2800" b="1" i="1"/>
          </a:p>
        </p:txBody>
      </p:sp>
      <p:sp>
        <p:nvSpPr>
          <p:cNvPr id="345092" name="Text Box 4">
            <a:extLst>
              <a:ext uri="{FF2B5EF4-FFF2-40B4-BE49-F238E27FC236}">
                <a16:creationId xmlns:a16="http://schemas.microsoft.com/office/drawing/2014/main" id="{29F3BDC4-A5FB-4B3D-A44D-27623326A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382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 i="1"/>
              <a:t>1. Khái niệm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en-US" sz="2400"/>
              <a:t>    Biến dị tổ hợp xuất hiện do sự tổ hợp lại vật chất di truyền của thế hệ </a:t>
            </a:r>
            <a:r>
              <a:rPr lang="it-IT" altLang="en-US" sz="2400">
                <a:solidFill>
                  <a:srgbClr val="FF0000"/>
                </a:solidFill>
              </a:rPr>
              <a:t>bố, mẹ </a:t>
            </a:r>
            <a:r>
              <a:rPr lang="it-IT" altLang="en-US" sz="2400"/>
              <a:t>thông qua quá trình </a:t>
            </a:r>
            <a:r>
              <a:rPr lang="it-IT" altLang="en-US" sz="2400">
                <a:solidFill>
                  <a:srgbClr val="FF0000"/>
                </a:solidFill>
              </a:rPr>
              <a:t>giao phối</a:t>
            </a:r>
            <a:r>
              <a:rPr lang="it-IT" altLang="en-US" sz="2400"/>
              <a:t>. Biến dị tổ hợp là nguyên nhân của sự đa dạng về </a:t>
            </a:r>
            <a:r>
              <a:rPr lang="it-IT" altLang="en-US" sz="2400">
                <a:solidFill>
                  <a:srgbClr val="FF0000"/>
                </a:solidFill>
              </a:rPr>
              <a:t>kiểu gen</a:t>
            </a:r>
            <a:r>
              <a:rPr lang="it-IT" altLang="en-US" sz="2400"/>
              <a:t>, phong phú về </a:t>
            </a:r>
            <a:r>
              <a:rPr lang="it-IT" altLang="en-US" sz="2400">
                <a:solidFill>
                  <a:srgbClr val="FF0000"/>
                </a:solidFill>
              </a:rPr>
              <a:t>kiểu hình</a:t>
            </a:r>
            <a:r>
              <a:rPr lang="it-IT" altLang="en-US" sz="2400"/>
              <a:t> của giống.</a:t>
            </a:r>
            <a:endParaRPr lang="en-US" altLang="en-US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algn="just" eaLnBrk="1" hangingPunct="1">
              <a:buFontTx/>
              <a:buNone/>
            </a:pPr>
            <a:r>
              <a:rPr lang="nl-NL" altLang="en-US" sz="2400" b="1" i="1"/>
              <a:t>2. Phương pháp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it-IT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Tạo </a:t>
            </a:r>
            <a:r>
              <a:rPr lang="it-IT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dòng thuần chủng </a:t>
            </a:r>
            <a:r>
              <a:rPr lang="it-IT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có kiểu gen khác nhau.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it-IT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Lai giống </a:t>
            </a:r>
            <a:r>
              <a:rPr lang="it-IT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để tạo</a:t>
            </a:r>
            <a:r>
              <a:rPr lang="vi-V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biến dị tổ hợp</a:t>
            </a:r>
            <a:r>
              <a:rPr lang="it-IT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Chọn lọc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ra những tổ hợp gen mong muốn.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Những tổ hợp gen mong muốn cho tự thụ phấn hoặc giao phối gần để tạo ra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các dòng thuần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3">
            <a:extLst>
              <a:ext uri="{FF2B5EF4-FFF2-40B4-BE49-F238E27FC236}">
                <a16:creationId xmlns:a16="http://schemas.microsoft.com/office/drawing/2014/main" id="{65BC7222-BD83-4D6E-A07C-FE362547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05F56BC4-3606-4DF1-8C26-31535774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Các con bò lai giữa bò địa phương x bò ngoại siwan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>
            <a:extLst>
              <a:ext uri="{FF2B5EF4-FFF2-40B4-BE49-F238E27FC236}">
                <a16:creationId xmlns:a16="http://schemas.microsoft.com/office/drawing/2014/main" id="{642CEF49-1756-4FDA-B676-EE7A0B4CBB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22098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Bơc sai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5843" name="Picture 3" descr="lonber">
            <a:extLst>
              <a:ext uri="{FF2B5EF4-FFF2-40B4-BE49-F238E27FC236}">
                <a16:creationId xmlns:a16="http://schemas.microsoft.com/office/drawing/2014/main" id="{21A1CA74-64C7-4D4F-B878-E80C595D269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1925"/>
            <a:ext cx="5969000" cy="441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657B6272-7982-402C-8407-65D881D5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5720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cs typeface="Times New Roman" panose="02020603050405020304" pitchFamily="18" charset="0"/>
              </a:rPr>
              <a:t>* Nguồn gốc từ nước Anh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DBE18F37-B669-4D5F-ACB7-C7F7C6902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cs typeface="Times New Roman" panose="02020603050405020304" pitchFamily="18" charset="0"/>
              </a:rPr>
              <a:t>* Chịu nóng, sinh sản cao, chất lượng thịt cao, dùng làm con giống để lai với lợn nái Ỉ địa phương </a:t>
            </a:r>
          </a:p>
        </p:txBody>
      </p:sp>
    </p:spTree>
  </p:cSld>
  <p:clrMapOvr>
    <a:masterClrMapping/>
  </p:clrMapOvr>
  <p:transition spd="med"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landrace">
            <a:extLst>
              <a:ext uri="{FF2B5EF4-FFF2-40B4-BE49-F238E27FC236}">
                <a16:creationId xmlns:a16="http://schemas.microsoft.com/office/drawing/2014/main" id="{AB31C724-912B-4C81-A2CD-9F3137CF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5" name="Text Box 3">
            <a:extLst>
              <a:ext uri="{FF2B5EF4-FFF2-40B4-BE49-F238E27FC236}">
                <a16:creationId xmlns:a16="http://schemas.microsoft.com/office/drawing/2014/main" id="{3EDBC50F-AACE-4920-87AE-45A81B4E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0276" name="Line 4">
            <a:extLst>
              <a:ext uri="{FF2B5EF4-FFF2-40B4-BE49-F238E27FC236}">
                <a16:creationId xmlns:a16="http://schemas.microsoft.com/office/drawing/2014/main" id="{2CDFB557-6237-4EBD-9037-C5566C9DD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0" cy="381000"/>
          </a:xfrm>
          <a:prstGeom prst="line">
            <a:avLst/>
          </a:prstGeom>
          <a:noFill/>
          <a:ln w="57150">
            <a:solidFill>
              <a:srgbClr val="EF11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277" name="Picture 5" descr="28">
            <a:hlinkClick r:id="rId3"/>
            <a:extLst>
              <a:ext uri="{FF2B5EF4-FFF2-40B4-BE49-F238E27FC236}">
                <a16:creationId xmlns:a16="http://schemas.microsoft.com/office/drawing/2014/main" id="{3357CA38-9AA3-48A5-8243-22122156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8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78" name="Picture 6" descr="slide0002_image006">
            <a:hlinkClick r:id="rId5"/>
            <a:extLst>
              <a:ext uri="{FF2B5EF4-FFF2-40B4-BE49-F238E27FC236}">
                <a16:creationId xmlns:a16="http://schemas.microsoft.com/office/drawing/2014/main" id="{8D51B8CB-C6AE-4399-B738-04A79F49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5720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9" name="Text Box 7">
            <a:extLst>
              <a:ext uri="{FF2B5EF4-FFF2-40B4-BE49-F238E27FC236}">
                <a16:creationId xmlns:a16="http://schemas.microsoft.com/office/drawing/2014/main" id="{2BA56234-61D1-4E70-BCD0-CF80358A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Lợn ỉ</a:t>
            </a:r>
          </a:p>
        </p:txBody>
      </p:sp>
      <p:sp>
        <p:nvSpPr>
          <p:cNvPr id="310280" name="Text Box 8">
            <a:extLst>
              <a:ext uri="{FF2B5EF4-FFF2-40B4-BE49-F238E27FC236}">
                <a16:creationId xmlns:a16="http://schemas.microsoft.com/office/drawing/2014/main" id="{E50DAF4A-3F85-47E5-AA2B-9699E683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00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Lợn Đại Bạch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  <p:bldP spid="310279" grpId="0"/>
      <p:bldP spid="3102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7" name="Picture 3" descr="NME74YCANEV7RYCAY9LP1UCA3FRL2CCARQC4QKCA11FANPCAKHI81QCAE61GVPCABTPPQ8CAYGG24UCAQQ68RCCAS5T1I8CAA00A45CAGHBDM4CAOB71P1CAOP5X9GCA0CKVFWCA60T7K2CADG8KTFCADZG3CZ">
            <a:extLst>
              <a:ext uri="{FF2B5EF4-FFF2-40B4-BE49-F238E27FC236}">
                <a16:creationId xmlns:a16="http://schemas.microsoft.com/office/drawing/2014/main" id="{6A9EEB38-D9F9-4543-9AE9-4D03687B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8" name="Rectangle 4">
            <a:extLst>
              <a:ext uri="{FF2B5EF4-FFF2-40B4-BE49-F238E27FC236}">
                <a16:creationId xmlns:a16="http://schemas.microsoft.com/office/drawing/2014/main" id="{96B0FD37-96AC-45A5-88F5-1F333C7A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8458200" cy="152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</a:rPr>
              <a:t>Giống cá chép ngoại lai nhanh chóng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</a:rPr>
              <a:t>thích ứng với môi trường mới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>
            <a:extLst>
              <a:ext uri="{FF2B5EF4-FFF2-40B4-BE49-F238E27FC236}">
                <a16:creationId xmlns:a16="http://schemas.microsoft.com/office/drawing/2014/main" id="{729AA3CC-9347-47F5-A014-D107A5BBC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56325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Su hào lai: 1 </a:t>
            </a: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→ 1,5 KG/c</a:t>
            </a:r>
            <a:r>
              <a:rPr lang="en-US" altLang="en-US" b="1">
                <a:solidFill>
                  <a:srgbClr val="0000FF"/>
                </a:solidFill>
              </a:rPr>
              <a:t>ủ</a:t>
            </a:r>
            <a:r>
              <a:rPr lang="en-US" altLang="en-US" sz="4000"/>
              <a:t> </a:t>
            </a:r>
          </a:p>
        </p:txBody>
      </p:sp>
      <p:pic>
        <p:nvPicPr>
          <p:cNvPr id="269315" name="Picture 3" descr="CAC52J4X">
            <a:extLst>
              <a:ext uri="{FF2B5EF4-FFF2-40B4-BE49-F238E27FC236}">
                <a16:creationId xmlns:a16="http://schemas.microsoft.com/office/drawing/2014/main" id="{AEE5BF84-6F79-4712-A6A7-4D1AE5D3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8C3ED2E-CA19-439A-9604-DA84FAE3C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805488"/>
            <a:ext cx="8229600" cy="720725"/>
          </a:xfrm>
        </p:spPr>
        <p:txBody>
          <a:bodyPr/>
          <a:lstStyle/>
          <a:p>
            <a:pPr eaLnBrk="1" hangingPunct="1"/>
            <a:r>
              <a:rPr lang="vi-VN" altLang="en-US" sz="4000">
                <a:solidFill>
                  <a:srgbClr val="336600"/>
                </a:solidFill>
              </a:rPr>
              <a:t>Lạc lai V79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B9A36FF7-78AC-4482-871C-0805DC5A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218487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au%20tuong%20DT%202006%20(2)">
            <a:extLst>
              <a:ext uri="{FF2B5EF4-FFF2-40B4-BE49-F238E27FC236}">
                <a16:creationId xmlns:a16="http://schemas.microsoft.com/office/drawing/2014/main" id="{85ACBFE7-AF0A-45F8-8B49-58FD19F7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44E01ED7-3599-4BE8-B3F9-E4BAC69E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1665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Giống đậu tương cao sản ĐT 2006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EDD0F1B6-255E-4BF6-90E6-4569CBEC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C85604C7-DF50-47EE-8019-18E5F166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1665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Hạt đậu tương cao sản ĐT 2006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iongluat10">
            <a:extLst>
              <a:ext uri="{FF2B5EF4-FFF2-40B4-BE49-F238E27FC236}">
                <a16:creationId xmlns:a16="http://schemas.microsoft.com/office/drawing/2014/main" id="{EC25B850-EDA5-4794-804F-2A232821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495800" cy="3657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1" name="Rectangle 3">
            <a:extLst>
              <a:ext uri="{FF2B5EF4-FFF2-40B4-BE49-F238E27FC236}">
                <a16:creationId xmlns:a16="http://schemas.microsoft.com/office/drawing/2014/main" id="{D2063ED4-C7EB-4305-B4AD-E58C06ED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4495800" cy="914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T10, Giống lúa mới thay thế giống Bắc Thơm số 7.</a:t>
            </a:r>
            <a:b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</a:br>
            <a:endParaRPr lang="en-US" altLang="en-US" sz="240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43012" name="Picture 6" descr="08_cr13581">
            <a:extLst>
              <a:ext uri="{FF2B5EF4-FFF2-40B4-BE49-F238E27FC236}">
                <a16:creationId xmlns:a16="http://schemas.microsoft.com/office/drawing/2014/main" id="{D0D03B2E-6E48-4389-85A9-4E23E430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343400" cy="3657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7">
            <a:extLst>
              <a:ext uri="{FF2B5EF4-FFF2-40B4-BE49-F238E27FC236}">
                <a16:creationId xmlns:a16="http://schemas.microsoft.com/office/drawing/2014/main" id="{CFE551A4-248B-43F7-AB76-D3077CBF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800600"/>
            <a:ext cx="2819400" cy="3810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cs typeface="Times New Roman" panose="02020603050405020304" pitchFamily="18" charset="0"/>
              </a:rPr>
              <a:t>Giống lúa CR203</a:t>
            </a:r>
          </a:p>
        </p:txBody>
      </p:sp>
      <p:sp>
        <p:nvSpPr>
          <p:cNvPr id="43014" name="Text Box 8">
            <a:extLst>
              <a:ext uri="{FF2B5EF4-FFF2-40B4-BE49-F238E27FC236}">
                <a16:creationId xmlns:a16="http://schemas.microsoft.com/office/drawing/2014/main" id="{77D4FF3A-1F28-4B0F-9C09-23BE37F3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EA08566-D8EC-4387-90C8-D00006F87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819775"/>
            <a:ext cx="8229600" cy="777875"/>
          </a:xfrm>
        </p:spPr>
        <p:txBody>
          <a:bodyPr/>
          <a:lstStyle/>
          <a:p>
            <a:pPr eaLnBrk="1" hangingPunct="1"/>
            <a:r>
              <a:rPr lang="vi-VN" altLang="en-US">
                <a:solidFill>
                  <a:srgbClr val="336600"/>
                </a:solidFill>
              </a:rPr>
              <a:t>Lúa lai DT10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6ABA6517-43E9-43A6-96AB-1E929517B6D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8353425" cy="525621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02" name="Text Box 26">
            <a:extLst>
              <a:ext uri="{FF2B5EF4-FFF2-40B4-BE49-F238E27FC236}">
                <a16:creationId xmlns:a16="http://schemas.microsoft.com/office/drawing/2014/main" id="{2A693CB5-0995-40F8-B939-37BADFCC7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914400"/>
            <a:ext cx="184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 i="1"/>
              <a:t>3. Thành tựu</a:t>
            </a:r>
            <a:endParaRPr lang="en-US" altLang="en-US" sz="2400"/>
          </a:p>
        </p:txBody>
      </p:sp>
      <p:sp>
        <p:nvSpPr>
          <p:cNvPr id="7171" name="Rectangle 27">
            <a:extLst>
              <a:ext uri="{FF2B5EF4-FFF2-40B4-BE49-F238E27FC236}">
                <a16:creationId xmlns:a16="http://schemas.microsoft.com/office/drawing/2014/main" id="{8A9FD6F1-A607-4AF0-A66A-9B4A2AA6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sz="2400" b="1"/>
              <a:t>BÀI 18: CHỌN GIỐNG VẬT NUÔI VÀ CÂY TRỒNG </a:t>
            </a:r>
          </a:p>
          <a:p>
            <a:pPr algn="ctr" eaLnBrk="1" hangingPunct="1">
              <a:buFontTx/>
              <a:buNone/>
            </a:pPr>
            <a:r>
              <a:rPr lang="pt-BR" altLang="en-US" sz="2400" b="1"/>
              <a:t>DỰA TRÊN NGUỒN BIẾN DỊ TỔ HỢP</a:t>
            </a:r>
          </a:p>
        </p:txBody>
      </p:sp>
      <p:grpSp>
        <p:nvGrpSpPr>
          <p:cNvPr id="127005" name="Group 29">
            <a:extLst>
              <a:ext uri="{FF2B5EF4-FFF2-40B4-BE49-F238E27FC236}">
                <a16:creationId xmlns:a16="http://schemas.microsoft.com/office/drawing/2014/main" id="{7563FC4C-762D-4128-A5F6-33D9EF2388F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76350"/>
            <a:ext cx="9296400" cy="5429250"/>
            <a:chOff x="-24" y="432"/>
            <a:chExt cx="6024" cy="4000"/>
          </a:xfrm>
        </p:grpSpPr>
        <p:sp>
          <p:nvSpPr>
            <p:cNvPr id="7173" name="Text Box 30">
              <a:extLst>
                <a:ext uri="{FF2B5EF4-FFF2-40B4-BE49-F238E27FC236}">
                  <a16:creationId xmlns:a16="http://schemas.microsoft.com/office/drawing/2014/main" id="{CB2A1E9C-7BD1-42D6-B50B-88AA03919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432"/>
              <a:ext cx="5760" cy="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*Giống lúa Peta   x   Giống lúa Dee – geo woo – gen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b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700" b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900" b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                          Giống IR8</a:t>
              </a:r>
            </a:p>
          </p:txBody>
        </p:sp>
        <p:pic>
          <p:nvPicPr>
            <p:cNvPr id="7174" name="Picture 31" descr="1184684220_lua">
              <a:extLst>
                <a:ext uri="{FF2B5EF4-FFF2-40B4-BE49-F238E27FC236}">
                  <a16:creationId xmlns:a16="http://schemas.microsoft.com/office/drawing/2014/main" id="{60902EA5-4989-4E6E-AA8C-D8F630569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20"/>
              <a:ext cx="148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32" descr="3">
              <a:extLst>
                <a:ext uri="{FF2B5EF4-FFF2-40B4-BE49-F238E27FC236}">
                  <a16:creationId xmlns:a16="http://schemas.microsoft.com/office/drawing/2014/main" id="{D09F889B-25F1-4B78-88FA-FF583DAA3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720"/>
              <a:ext cx="172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33" descr="Rice">
              <a:extLst>
                <a:ext uri="{FF2B5EF4-FFF2-40B4-BE49-F238E27FC236}">
                  <a16:creationId xmlns:a16="http://schemas.microsoft.com/office/drawing/2014/main" id="{48A091CB-6AED-4EB5-AF55-03C7A61F5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160"/>
              <a:ext cx="148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Line 34">
              <a:extLst>
                <a:ext uri="{FF2B5EF4-FFF2-40B4-BE49-F238E27FC236}">
                  <a16:creationId xmlns:a16="http://schemas.microsoft.com/office/drawing/2014/main" id="{B42712C2-B038-496F-A06D-781F2D22F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81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Text Box 35">
              <a:extLst>
                <a:ext uri="{FF2B5EF4-FFF2-40B4-BE49-F238E27FC236}">
                  <a16:creationId xmlns:a16="http://schemas.microsoft.com/office/drawing/2014/main" id="{E157E627-1CF6-4FBE-B4EA-0577854BF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" y="1809"/>
              <a:ext cx="1680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Takudan      x</a:t>
              </a:r>
            </a:p>
          </p:txBody>
        </p:sp>
        <p:sp>
          <p:nvSpPr>
            <p:cNvPr id="7179" name="Text Box 36">
              <a:extLst>
                <a:ext uri="{FF2B5EF4-FFF2-40B4-BE49-F238E27FC236}">
                  <a16:creationId xmlns:a16="http://schemas.microsoft.com/office/drawing/2014/main" id="{856B3EB4-6EC9-4853-8983-B1F86DAE8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792"/>
              <a:ext cx="2112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x       IR – 12 – 178</a:t>
              </a:r>
            </a:p>
          </p:txBody>
        </p:sp>
        <p:pic>
          <p:nvPicPr>
            <p:cNvPr id="7180" name="Picture 37" descr="small_1212109890">
              <a:extLst>
                <a:ext uri="{FF2B5EF4-FFF2-40B4-BE49-F238E27FC236}">
                  <a16:creationId xmlns:a16="http://schemas.microsoft.com/office/drawing/2014/main" id="{5239EDEA-047F-4F29-BF9D-14FFD8E37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160"/>
              <a:ext cx="108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38" descr="435831">
              <a:extLst>
                <a:ext uri="{FF2B5EF4-FFF2-40B4-BE49-F238E27FC236}">
                  <a16:creationId xmlns:a16="http://schemas.microsoft.com/office/drawing/2014/main" id="{CAB39F5C-45E2-44C2-9D2A-3CB3A1435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08"/>
              <a:ext cx="14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Line 39">
              <a:extLst>
                <a:ext uri="{FF2B5EF4-FFF2-40B4-BE49-F238E27FC236}">
                  <a16:creationId xmlns:a16="http://schemas.microsoft.com/office/drawing/2014/main" id="{24557A0D-E123-4247-B732-FE8669D2C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160"/>
              <a:ext cx="0" cy="9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0">
              <a:extLst>
                <a:ext uri="{FF2B5EF4-FFF2-40B4-BE49-F238E27FC236}">
                  <a16:creationId xmlns:a16="http://schemas.microsoft.com/office/drawing/2014/main" id="{8BC79AAC-EA0B-4BA0-801D-EDEAD08E5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160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84" name="Picture 41" descr="lua">
              <a:extLst>
                <a:ext uri="{FF2B5EF4-FFF2-40B4-BE49-F238E27FC236}">
                  <a16:creationId xmlns:a16="http://schemas.microsoft.com/office/drawing/2014/main" id="{B40D2DA9-7DA7-499A-BE04-887C7FA67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240"/>
              <a:ext cx="148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Text Box 42">
              <a:extLst>
                <a:ext uri="{FF2B5EF4-FFF2-40B4-BE49-F238E27FC236}">
                  <a16:creationId xmlns:a16="http://schemas.microsoft.com/office/drawing/2014/main" id="{6A4067C0-B15D-4779-B491-5BC2980AA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4049"/>
              <a:ext cx="62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IR22 </a:t>
              </a:r>
            </a:p>
          </p:txBody>
        </p:sp>
        <p:pic>
          <p:nvPicPr>
            <p:cNvPr id="7186" name="Picture 43" descr="lua-vang">
              <a:extLst>
                <a:ext uri="{FF2B5EF4-FFF2-40B4-BE49-F238E27FC236}">
                  <a16:creationId xmlns:a16="http://schemas.microsoft.com/office/drawing/2014/main" id="{38DB03A0-23AF-4287-902F-89E54EC3A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68"/>
              <a:ext cx="144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Text Box 44">
              <a:extLst>
                <a:ext uri="{FF2B5EF4-FFF2-40B4-BE49-F238E27FC236}">
                  <a16:creationId xmlns:a16="http://schemas.microsoft.com/office/drawing/2014/main" id="{DB840B37-91CA-410F-B114-FB1925AF0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4081"/>
              <a:ext cx="816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CICA4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lai-tao-thanh-cong-ca-chua-ngot-hon-dao-chin_307020201">
            <a:extLst>
              <a:ext uri="{FF2B5EF4-FFF2-40B4-BE49-F238E27FC236}">
                <a16:creationId xmlns:a16="http://schemas.microsoft.com/office/drawing/2014/main" id="{187132E3-01E0-4D1B-B0E1-27B5CAE8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5">
            <a:extLst>
              <a:ext uri="{FF2B5EF4-FFF2-40B4-BE49-F238E27FC236}">
                <a16:creationId xmlns:a16="http://schemas.microsoft.com/office/drawing/2014/main" id="{F124E397-F7D6-448D-A329-3094E930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400800"/>
            <a:ext cx="2819400" cy="3810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cs typeface="Times New Roman" panose="02020603050405020304" pitchFamily="18" charset="0"/>
              </a:rPr>
              <a:t>Giống cà chua P375</a:t>
            </a:r>
          </a:p>
        </p:txBody>
      </p:sp>
      <p:sp>
        <p:nvSpPr>
          <p:cNvPr id="45060" name="Text Box 8">
            <a:extLst>
              <a:ext uri="{FF2B5EF4-FFF2-40B4-BE49-F238E27FC236}">
                <a16:creationId xmlns:a16="http://schemas.microsoft.com/office/drawing/2014/main" id="{C1A5DDCB-5C73-4578-883D-E047812F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chua">
            <a:extLst>
              <a:ext uri="{FF2B5EF4-FFF2-40B4-BE49-F238E27FC236}">
                <a16:creationId xmlns:a16="http://schemas.microsoft.com/office/drawing/2014/main" id="{58EDFF4D-618F-467C-9C0E-94D7035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629650" cy="609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5" name="Rectangle 3">
            <a:extLst>
              <a:ext uri="{FF2B5EF4-FFF2-40B4-BE49-F238E27FC236}">
                <a16:creationId xmlns:a16="http://schemas.microsoft.com/office/drawing/2014/main" id="{B6B18F44-1E92-47F4-AD74-22C30080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172200"/>
            <a:ext cx="342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Cà chua Lai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9C3C3A33-390D-45B0-A151-291FACF24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5257800"/>
            <a:ext cx="3276600" cy="609600"/>
          </a:xfr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anose="02020603050405020304" pitchFamily="18" charset="0"/>
              </a:rPr>
              <a:t>Giống ngô lai LVN 10</a:t>
            </a:r>
          </a:p>
        </p:txBody>
      </p:sp>
      <p:pic>
        <p:nvPicPr>
          <p:cNvPr id="47107" name="Picture 3" descr="134_">
            <a:extLst>
              <a:ext uri="{FF2B5EF4-FFF2-40B4-BE49-F238E27FC236}">
                <a16:creationId xmlns:a16="http://schemas.microsoft.com/office/drawing/2014/main" id="{0E60D000-2D88-4BA1-B3FE-9158ECD3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105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66_">
            <a:extLst>
              <a:ext uri="{FF2B5EF4-FFF2-40B4-BE49-F238E27FC236}">
                <a16:creationId xmlns:a16="http://schemas.microsoft.com/office/drawing/2014/main" id="{A4A23E77-9787-4636-9B64-19DFE7C6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5E699E-0CF7-4A58-8FE9-45B7604F6B3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329731" name="Picture 3" descr="&amp;t=1&amp;usg=__-568HAsV-_2zy5RLfXlae_6X_7c=">
            <a:extLst>
              <a:ext uri="{FF2B5EF4-FFF2-40B4-BE49-F238E27FC236}">
                <a16:creationId xmlns:a16="http://schemas.microsoft.com/office/drawing/2014/main" id="{45BB91F5-D7C4-48AD-B5BF-D2371E14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732" name="Picture 4" descr="images907319_ngo1">
            <a:extLst>
              <a:ext uri="{FF2B5EF4-FFF2-40B4-BE49-F238E27FC236}">
                <a16:creationId xmlns:a16="http://schemas.microsoft.com/office/drawing/2014/main" id="{CDD7C27C-0E9A-4B01-9200-4A3CB28E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0"/>
            <a:ext cx="50482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hoai%20lang%20rau%20KLR1">
            <a:extLst>
              <a:ext uri="{FF2B5EF4-FFF2-40B4-BE49-F238E27FC236}">
                <a16:creationId xmlns:a16="http://schemas.microsoft.com/office/drawing/2014/main" id="{F99C3838-77F9-43DA-A14F-0AF36939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F670863A-4DFB-42A6-90E2-D4491CAB4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35675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Khoai lang ăn ngọn KLR1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>
            <a:extLst>
              <a:ext uri="{FF2B5EF4-FFF2-40B4-BE49-F238E27FC236}">
                <a16:creationId xmlns:a16="http://schemas.microsoft.com/office/drawing/2014/main" id="{9E9CE7D6-9166-4F65-89EB-0A9365BCA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207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800" b="1"/>
              <a:t>I. Tạo giống thuần dựa trên nguồn biến dị tổ hợp</a:t>
            </a:r>
          </a:p>
          <a:p>
            <a:pPr eaLnBrk="1" hangingPunct="1">
              <a:buFontTx/>
              <a:buNone/>
            </a:pPr>
            <a:r>
              <a:rPr lang="pt-BR" altLang="en-US" sz="2800" b="1"/>
              <a:t>II. Tạo giống lai có ưu thế lai cao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8997171E-4AC4-4983-9724-AACD8EB3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sz="2400" b="1"/>
              <a:t>BÀI 18: CHỌN GIỐNG VẬT NUÔI VÀ CÂY TRỒNG </a:t>
            </a:r>
          </a:p>
          <a:p>
            <a:pPr algn="ctr" eaLnBrk="1" hangingPunct="1">
              <a:buFontTx/>
              <a:buNone/>
            </a:pPr>
            <a:r>
              <a:rPr lang="pt-BR" altLang="en-US" sz="2400" b="1"/>
              <a:t>DỰA TRÊN NGUỒN BIẾN DỊ TỔ HỢP</a:t>
            </a:r>
          </a:p>
        </p:txBody>
      </p:sp>
      <p:pic>
        <p:nvPicPr>
          <p:cNvPr id="216071" name="Picture 7" descr="28">
            <a:hlinkClick r:id="rId2"/>
            <a:extLst>
              <a:ext uri="{FF2B5EF4-FFF2-40B4-BE49-F238E27FC236}">
                <a16:creationId xmlns:a16="http://schemas.microsoft.com/office/drawing/2014/main" id="{8930654A-33BF-42FC-82D3-3CCE5363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933575"/>
            <a:ext cx="3000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2" name="Picture 8" descr="slide0001_image002">
            <a:extLst>
              <a:ext uri="{FF2B5EF4-FFF2-40B4-BE49-F238E27FC236}">
                <a16:creationId xmlns:a16="http://schemas.microsoft.com/office/drawing/2014/main" id="{4D3212AC-BCA4-4217-9E02-7AD9CC6F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3575"/>
            <a:ext cx="3048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3" name="Picture 9">
            <a:extLst>
              <a:ext uri="{FF2B5EF4-FFF2-40B4-BE49-F238E27FC236}">
                <a16:creationId xmlns:a16="http://schemas.microsoft.com/office/drawing/2014/main" id="{F3286945-1A0D-4690-B2A4-4CA00774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3952875" cy="1976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74" name="Rectangle 10">
            <a:extLst>
              <a:ext uri="{FF2B5EF4-FFF2-40B4-BE49-F238E27FC236}">
                <a16:creationId xmlns:a16="http://schemas.microsoft.com/office/drawing/2014/main" id="{AC6F1653-6618-4E43-9F35-41F5282B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114800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400" dirty="0"/>
              <a:t>Lợn Ỉ </a:t>
            </a:r>
            <a:r>
              <a:rPr lang="pt-BR" altLang="en-US" sz="2400" dirty="0">
                <a:solidFill>
                  <a:srgbClr val="FF0000"/>
                </a:solidFill>
              </a:rPr>
              <a:t>aa</a:t>
            </a:r>
            <a:r>
              <a:rPr lang="pt-BR" altLang="en-US" sz="2400" dirty="0"/>
              <a:t> (60kg)</a:t>
            </a:r>
          </a:p>
        </p:txBody>
      </p:sp>
      <p:sp>
        <p:nvSpPr>
          <p:cNvPr id="216075" name="Rectangle 11">
            <a:extLst>
              <a:ext uri="{FF2B5EF4-FFF2-40B4-BE49-F238E27FC236}">
                <a16:creationId xmlns:a16="http://schemas.microsoft.com/office/drawing/2014/main" id="{042D14AB-A8F8-4773-B1A2-7072C5809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8600"/>
            <a:ext cx="4572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400" dirty="0"/>
              <a:t>Lợn Lanđrat </a:t>
            </a:r>
            <a:r>
              <a:rPr lang="pt-BR" altLang="en-US" sz="2400" dirty="0">
                <a:solidFill>
                  <a:srgbClr val="FF0000"/>
                </a:solidFill>
              </a:rPr>
              <a:t>AA</a:t>
            </a:r>
            <a:r>
              <a:rPr lang="pt-BR" altLang="en-US" sz="2400" dirty="0"/>
              <a:t> (năng suất 100kg)</a:t>
            </a:r>
          </a:p>
        </p:txBody>
      </p:sp>
      <p:sp>
        <p:nvSpPr>
          <p:cNvPr id="216076" name="Rectangle 12">
            <a:extLst>
              <a:ext uri="{FF2B5EF4-FFF2-40B4-BE49-F238E27FC236}">
                <a16:creationId xmlns:a16="http://schemas.microsoft.com/office/drawing/2014/main" id="{AAEDE5E6-07CE-4296-A191-3FD49F23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6248400"/>
            <a:ext cx="4105274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sz="2400" dirty="0"/>
              <a:t>Lợn lai </a:t>
            </a:r>
            <a:r>
              <a:rPr lang="pt-BR" altLang="en-US" sz="2400" dirty="0">
                <a:solidFill>
                  <a:srgbClr val="FF0000"/>
                </a:solidFill>
              </a:rPr>
              <a:t>Aa</a:t>
            </a:r>
            <a:r>
              <a:rPr lang="pt-BR" altLang="en-US" sz="2400" dirty="0"/>
              <a:t> (năng suất 120kg)</a:t>
            </a:r>
            <a:endParaRPr lang="en-US" altLang="en-US" sz="2400" dirty="0"/>
          </a:p>
        </p:txBody>
      </p:sp>
      <p:sp>
        <p:nvSpPr>
          <p:cNvPr id="216077" name="Rectangle 13">
            <a:extLst>
              <a:ext uri="{FF2B5EF4-FFF2-40B4-BE49-F238E27FC236}">
                <a16:creationId xmlns:a16="http://schemas.microsoft.com/office/drawing/2014/main" id="{99ECB249-79AA-4594-878B-53C74AE40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762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800"/>
              <a:t>X</a:t>
            </a:r>
            <a:r>
              <a:rPr lang="en-US" altLang="en-US" sz="2800"/>
              <a:t> </a:t>
            </a:r>
            <a:r>
              <a:rPr lang="pt-BR" altLang="en-US" sz="28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216079" name="Line 15">
            <a:extLst>
              <a:ext uri="{FF2B5EF4-FFF2-40B4-BE49-F238E27FC236}">
                <a16:creationId xmlns:a16="http://schemas.microsoft.com/office/drawing/2014/main" id="{DE8123A5-A3AF-4648-87A6-7476CD117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690813"/>
            <a:ext cx="0" cy="180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4" grpId="0"/>
      <p:bldP spid="216075" grpId="0"/>
      <p:bldP spid="216076" grpId="0" animBg="1"/>
      <p:bldP spid="2160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873E6128-E28F-4537-BC34-8D0EB76A384C}"/>
              </a:ext>
            </a:extLst>
          </p:cNvPr>
          <p:cNvGrpSpPr>
            <a:grpSpLocks/>
          </p:cNvGrpSpPr>
          <p:nvPr/>
        </p:nvGrpSpPr>
        <p:grpSpPr bwMode="auto">
          <a:xfrm>
            <a:off x="5168900" y="485775"/>
            <a:ext cx="2743200" cy="2943225"/>
            <a:chOff x="-16" y="1376"/>
            <a:chExt cx="1728" cy="1854"/>
          </a:xfrm>
        </p:grpSpPr>
        <p:pic>
          <p:nvPicPr>
            <p:cNvPr id="10265" name="Picture 4">
              <a:extLst>
                <a:ext uri="{FF2B5EF4-FFF2-40B4-BE49-F238E27FC236}">
                  <a16:creationId xmlns:a16="http://schemas.microsoft.com/office/drawing/2014/main" id="{D3682C85-28EA-4A1F-8A96-60F3A6506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" y="1376"/>
              <a:ext cx="1728" cy="1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6" name="Rectangle 5">
              <a:extLst>
                <a:ext uri="{FF2B5EF4-FFF2-40B4-BE49-F238E27FC236}">
                  <a16:creationId xmlns:a16="http://schemas.microsoft.com/office/drawing/2014/main" id="{8A2BAFAB-3179-42F6-B132-652EB49E0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1384"/>
              <a:ext cx="576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7" name="Rectangle 6">
              <a:extLst>
                <a:ext uri="{FF2B5EF4-FFF2-40B4-BE49-F238E27FC236}">
                  <a16:creationId xmlns:a16="http://schemas.microsoft.com/office/drawing/2014/main" id="{8E9FDC10-EA00-4E74-8067-A77E582D4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1384"/>
              <a:ext cx="576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43" name="Group 7">
            <a:extLst>
              <a:ext uri="{FF2B5EF4-FFF2-40B4-BE49-F238E27FC236}">
                <a16:creationId xmlns:a16="http://schemas.microsoft.com/office/drawing/2014/main" id="{605CBEE0-75E3-4CFD-836E-50FA165E68F2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681038"/>
            <a:ext cx="2681287" cy="2759075"/>
            <a:chOff x="80" y="2640"/>
            <a:chExt cx="1728" cy="1854"/>
          </a:xfrm>
        </p:grpSpPr>
        <p:pic>
          <p:nvPicPr>
            <p:cNvPr id="10262" name="Picture 8">
              <a:extLst>
                <a:ext uri="{FF2B5EF4-FFF2-40B4-BE49-F238E27FC236}">
                  <a16:creationId xmlns:a16="http://schemas.microsoft.com/office/drawing/2014/main" id="{1A106506-9B1C-4A4F-B2BF-9F8FF024D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2640"/>
              <a:ext cx="1728" cy="1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3" name="Rectangle 9">
              <a:extLst>
                <a:ext uri="{FF2B5EF4-FFF2-40B4-BE49-F238E27FC236}">
                  <a16:creationId xmlns:a16="http://schemas.microsoft.com/office/drawing/2014/main" id="{B8528F5B-0B97-4359-AE46-61DB5E926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56"/>
              <a:ext cx="576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4" name="Rectangle 10">
              <a:extLst>
                <a:ext uri="{FF2B5EF4-FFF2-40B4-BE49-F238E27FC236}">
                  <a16:creationId xmlns:a16="http://schemas.microsoft.com/office/drawing/2014/main" id="{4746C990-812A-47DE-97A6-4DB767D8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" y="2656"/>
              <a:ext cx="576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44" name="Group 13">
            <a:extLst>
              <a:ext uri="{FF2B5EF4-FFF2-40B4-BE49-F238E27FC236}">
                <a16:creationId xmlns:a16="http://schemas.microsoft.com/office/drawing/2014/main" id="{0B2DBC62-CCA6-4152-8607-8F01F6F064C0}"/>
              </a:ext>
            </a:extLst>
          </p:cNvPr>
          <p:cNvGrpSpPr>
            <a:grpSpLocks/>
          </p:cNvGrpSpPr>
          <p:nvPr/>
        </p:nvGrpSpPr>
        <p:grpSpPr bwMode="auto">
          <a:xfrm>
            <a:off x="6197600" y="703263"/>
            <a:ext cx="2743200" cy="2684462"/>
            <a:chOff x="3990" y="2286"/>
            <a:chExt cx="1770" cy="2034"/>
          </a:xfrm>
        </p:grpSpPr>
        <p:pic>
          <p:nvPicPr>
            <p:cNvPr id="10260" name="Picture 14">
              <a:extLst>
                <a:ext uri="{FF2B5EF4-FFF2-40B4-BE49-F238E27FC236}">
                  <a16:creationId xmlns:a16="http://schemas.microsoft.com/office/drawing/2014/main" id="{52DCEF08-8B3D-4B31-949E-2B461E674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2286"/>
              <a:ext cx="1770" cy="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1" name="Rectangle 15">
              <a:extLst>
                <a:ext uri="{FF2B5EF4-FFF2-40B4-BE49-F238E27FC236}">
                  <a16:creationId xmlns:a16="http://schemas.microsoft.com/office/drawing/2014/main" id="{1A767D84-3338-46CF-96F4-5D3E1BF5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04"/>
              <a:ext cx="1152" cy="20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45" name="Group 16">
            <a:extLst>
              <a:ext uri="{FF2B5EF4-FFF2-40B4-BE49-F238E27FC236}">
                <a16:creationId xmlns:a16="http://schemas.microsoft.com/office/drawing/2014/main" id="{62E0C01D-78FD-4198-8989-1BC204996DC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669925"/>
            <a:ext cx="2479675" cy="2759075"/>
            <a:chOff x="0" y="2160"/>
            <a:chExt cx="1770" cy="2034"/>
          </a:xfrm>
        </p:grpSpPr>
        <p:pic>
          <p:nvPicPr>
            <p:cNvPr id="10258" name="Picture 17">
              <a:extLst>
                <a:ext uri="{FF2B5EF4-FFF2-40B4-BE49-F238E27FC236}">
                  <a16:creationId xmlns:a16="http://schemas.microsoft.com/office/drawing/2014/main" id="{57603B2D-4040-458A-BBD2-7BD90E0BD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1770" cy="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9" name="Rectangle 18">
              <a:extLst>
                <a:ext uri="{FF2B5EF4-FFF2-40B4-BE49-F238E27FC236}">
                  <a16:creationId xmlns:a16="http://schemas.microsoft.com/office/drawing/2014/main" id="{DC103A3B-69FF-40C7-A5C4-0AE18D219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1152" cy="20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46" name="Group 19">
            <a:extLst>
              <a:ext uri="{FF2B5EF4-FFF2-40B4-BE49-F238E27FC236}">
                <a16:creationId xmlns:a16="http://schemas.microsoft.com/office/drawing/2014/main" id="{9D7F6160-4220-45EE-9054-6211F34897C9}"/>
              </a:ext>
            </a:extLst>
          </p:cNvPr>
          <p:cNvGrpSpPr>
            <a:grpSpLocks/>
          </p:cNvGrpSpPr>
          <p:nvPr/>
        </p:nvGrpSpPr>
        <p:grpSpPr bwMode="auto">
          <a:xfrm>
            <a:off x="2921000" y="3762375"/>
            <a:ext cx="4102100" cy="2943225"/>
            <a:chOff x="1152" y="2208"/>
            <a:chExt cx="2584" cy="1854"/>
          </a:xfrm>
        </p:grpSpPr>
        <p:grpSp>
          <p:nvGrpSpPr>
            <p:cNvPr id="10250" name="Group 20">
              <a:extLst>
                <a:ext uri="{FF2B5EF4-FFF2-40B4-BE49-F238E27FC236}">
                  <a16:creationId xmlns:a16="http://schemas.microsoft.com/office/drawing/2014/main" id="{3F075D7D-DDBB-44A5-A2E3-10E026BB2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8" y="2208"/>
              <a:ext cx="1728" cy="1854"/>
              <a:chOff x="720" y="1104"/>
              <a:chExt cx="1728" cy="1854"/>
            </a:xfrm>
          </p:grpSpPr>
          <p:pic>
            <p:nvPicPr>
              <p:cNvPr id="10255" name="Picture 21">
                <a:extLst>
                  <a:ext uri="{FF2B5EF4-FFF2-40B4-BE49-F238E27FC236}">
                    <a16:creationId xmlns:a16="http://schemas.microsoft.com/office/drawing/2014/main" id="{B3684007-1957-4608-A881-3A40C13747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1104"/>
                <a:ext cx="1728" cy="1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6" name="Rectangle 22">
                <a:extLst>
                  <a:ext uri="{FF2B5EF4-FFF2-40B4-BE49-F238E27FC236}">
                    <a16:creationId xmlns:a16="http://schemas.microsoft.com/office/drawing/2014/main" id="{DA1B0F22-5464-440E-B036-B621E7D2D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112"/>
                <a:ext cx="576" cy="18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7" name="Rectangle 23">
                <a:extLst>
                  <a:ext uri="{FF2B5EF4-FFF2-40B4-BE49-F238E27FC236}">
                    <a16:creationId xmlns:a16="http://schemas.microsoft.com/office/drawing/2014/main" id="{111C3CA1-9F91-45D9-9CC5-69970B02B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" y="1120"/>
                <a:ext cx="576" cy="18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0251" name="Group 24">
              <a:extLst>
                <a:ext uri="{FF2B5EF4-FFF2-40B4-BE49-F238E27FC236}">
                  <a16:creationId xmlns:a16="http://schemas.microsoft.com/office/drawing/2014/main" id="{814C0FAE-2C50-4232-B533-D408C6644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208"/>
              <a:ext cx="1440" cy="1850"/>
              <a:chOff x="2016" y="2208"/>
              <a:chExt cx="1784" cy="2034"/>
            </a:xfrm>
          </p:grpSpPr>
          <p:pic>
            <p:nvPicPr>
              <p:cNvPr id="10252" name="Picture 25">
                <a:extLst>
                  <a:ext uri="{FF2B5EF4-FFF2-40B4-BE49-F238E27FC236}">
                    <a16:creationId xmlns:a16="http://schemas.microsoft.com/office/drawing/2014/main" id="{2C2969B4-E63D-4A97-8A7F-E2B75530A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208"/>
                <a:ext cx="1770" cy="20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3" name="Rectangle 26">
                <a:extLst>
                  <a:ext uri="{FF2B5EF4-FFF2-40B4-BE49-F238E27FC236}">
                    <a16:creationId xmlns:a16="http://schemas.microsoft.com/office/drawing/2014/main" id="{EB345D6B-B822-43FA-959A-4226C2046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2224"/>
                <a:ext cx="624" cy="2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4" name="Rectangle 27">
                <a:extLst>
                  <a:ext uri="{FF2B5EF4-FFF2-40B4-BE49-F238E27FC236}">
                    <a16:creationId xmlns:a16="http://schemas.microsoft.com/office/drawing/2014/main" id="{F32B77E0-3DD3-4362-BDEF-2219AEE26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216"/>
                <a:ext cx="624" cy="20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10247" name="Line 28">
            <a:extLst>
              <a:ext uri="{FF2B5EF4-FFF2-40B4-BE49-F238E27FC236}">
                <a16:creationId xmlns:a16="http://schemas.microsoft.com/office/drawing/2014/main" id="{53C4FA71-426A-4CE0-9F17-2C37D3167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7239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Rectangle 30">
            <a:extLst>
              <a:ext uri="{FF2B5EF4-FFF2-40B4-BE49-F238E27FC236}">
                <a16:creationId xmlns:a16="http://schemas.microsoft.com/office/drawing/2014/main" id="{70965F33-1031-4B55-A596-C6B7D231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2209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Giống ngô 1</a:t>
            </a:r>
            <a:endParaRPr lang="en-US" altLang="en-US" sz="1800" b="1"/>
          </a:p>
        </p:txBody>
      </p:sp>
      <p:sp>
        <p:nvSpPr>
          <p:cNvPr id="10249" name="Rectangle 31">
            <a:extLst>
              <a:ext uri="{FF2B5EF4-FFF2-40B4-BE49-F238E27FC236}">
                <a16:creationId xmlns:a16="http://schemas.microsoft.com/office/drawing/2014/main" id="{60311F40-1831-4DC6-B2DA-DDB7B90A0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"/>
            <a:ext cx="4597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X                         Giống ngô 2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62BC5458-B179-400D-BDF9-C34971B4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207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800" b="1"/>
              <a:t>I. Tạo giống thuần dựa trên nguồn biến dị tổ hợp</a:t>
            </a:r>
          </a:p>
          <a:p>
            <a:pPr eaLnBrk="1" hangingPunct="1">
              <a:buFontTx/>
              <a:buNone/>
            </a:pPr>
            <a:r>
              <a:rPr lang="pt-BR" altLang="en-US" sz="2800" b="1"/>
              <a:t>II. Tạo giống lai có ưu thế lai cao</a:t>
            </a:r>
          </a:p>
        </p:txBody>
      </p:sp>
      <p:sp>
        <p:nvSpPr>
          <p:cNvPr id="221189" name="Rectangle 5">
            <a:extLst>
              <a:ext uri="{FF2B5EF4-FFF2-40B4-BE49-F238E27FC236}">
                <a16:creationId xmlns:a16="http://schemas.microsoft.com/office/drawing/2014/main" id="{9EF513FF-71FF-4FCF-935D-03C59E2E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12938"/>
            <a:ext cx="853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2800" b="1"/>
              <a:t>1. Khái niệm về ưu thế lai</a:t>
            </a:r>
            <a:endParaRPr lang="fr-FR" altLang="en-US" sz="2800"/>
          </a:p>
          <a:p>
            <a:pPr algn="just" eaLnBrk="1" hangingPunct="1">
              <a:buFontTx/>
              <a:buNone/>
            </a:pPr>
            <a:r>
              <a:rPr lang="fr-FR" altLang="en-US" sz="3600"/>
              <a:t>      </a:t>
            </a:r>
            <a:r>
              <a:rPr lang="en-US" altLang="en-US" sz="3600"/>
              <a:t>Là hiện tượng con lai có năng suất, sức chống chịu, khả năng sinh trưởng </a:t>
            </a:r>
            <a:r>
              <a:rPr lang="en-US" altLang="en-US" sz="3600">
                <a:solidFill>
                  <a:srgbClr val="FF0000"/>
                </a:solidFill>
              </a:rPr>
              <a:t>phát triển cao vượt trội </a:t>
            </a:r>
            <a:r>
              <a:rPr lang="en-US" altLang="en-US" sz="3600"/>
              <a:t>so với các dạng bố mẹ.</a:t>
            </a:r>
          </a:p>
          <a:p>
            <a:pPr eaLnBrk="1" hangingPunct="1">
              <a:buFontTx/>
              <a:buNone/>
            </a:pPr>
            <a:r>
              <a:rPr lang="fr-FR" altLang="en-US" sz="2800"/>
              <a:t>.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2F8B1FA7-BDC6-4CB4-B174-4397A3EA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sz="2400" b="1"/>
              <a:t>BÀI 18: CHỌN GIỐNG VẬT NUÔI VÀ CÂY TRỒNG </a:t>
            </a:r>
          </a:p>
          <a:p>
            <a:pPr algn="ctr" eaLnBrk="1" hangingPunct="1">
              <a:buFontTx/>
              <a:buNone/>
            </a:pPr>
            <a:r>
              <a:rPr lang="pt-BR" altLang="en-US" sz="2400" b="1"/>
              <a:t>DỰA TRÊN NGUỒN BIẾN DỊ TỔ HỢP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20174600-FA92-4C2C-A982-C6F58D7D1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207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800" b="1"/>
              <a:t>I. Tạo giống thuần dựa trên nguồn biến dị tổ hợp</a:t>
            </a:r>
          </a:p>
          <a:p>
            <a:pPr eaLnBrk="1" hangingPunct="1">
              <a:buFontTx/>
              <a:buNone/>
            </a:pPr>
            <a:r>
              <a:rPr lang="pt-BR" altLang="en-US" sz="2800" b="1"/>
              <a:t>II. Tạo giống lai có ưu thế lai cao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C6571668-7133-453A-9801-14127D5E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1000"/>
            <a:ext cx="89281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fr-FR" altLang="en-US" sz="2800" b="1"/>
              <a:t> 1. Khái niệm về ưu thế lai</a:t>
            </a:r>
            <a:endParaRPr lang="fr-FR" altLang="en-US" sz="2800"/>
          </a:p>
          <a:p>
            <a:pPr algn="just" eaLnBrk="1" hangingPunct="1">
              <a:buFontTx/>
              <a:buNone/>
            </a:pPr>
            <a:r>
              <a:rPr lang="fr-FR" altLang="en-US" sz="2800"/>
              <a:t> </a:t>
            </a:r>
            <a:r>
              <a:rPr lang="fr-FR" altLang="en-US" sz="2800" b="1"/>
              <a:t>2. Cơ sở di truyền của ưu thế lai</a:t>
            </a:r>
          </a:p>
          <a:p>
            <a:pPr algn="just" eaLnBrk="1" hangingPunct="1">
              <a:buFontTx/>
              <a:buNone/>
            </a:pPr>
            <a:endParaRPr lang="fr-FR" altLang="en-US" sz="2800"/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C7423E27-A964-4244-906F-477277D11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sz="2400" b="1"/>
              <a:t>BÀI 18: CHỌN GIỐNG VẬT NUÔI VÀ CÂY TRỒNG </a:t>
            </a:r>
          </a:p>
          <a:p>
            <a:pPr algn="ctr" eaLnBrk="1" hangingPunct="1">
              <a:buFontTx/>
              <a:buNone/>
            </a:pPr>
            <a:r>
              <a:rPr lang="pt-BR" altLang="en-US" sz="2400" b="1"/>
              <a:t>DỰA TRÊN NGUỒN BIẾN DỊ TỔ HỢP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9F7CD0B1-4F13-44C1-B97A-8CC2D1490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9550"/>
            <a:ext cx="7924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FF0000"/>
                </a:solidFill>
              </a:rPr>
              <a:t>Giả thuyết siêu trội: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400"/>
              <a:t>Ở trạng thái dị hợp tử về nhiều cặp gen khác nhau con lai có được kiểu hình vượt trội nhiều mặt so với dạng bố mẹ có nhiều gen ở trạng thái đồng hợp tử.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400"/>
              <a:t>Kiểu gen AaBbCc &gt;  (AABBCC, aabbcc, AAbbCC, AABBcc)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E196C09-3427-41B4-A148-7AB6F5042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2075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2800" b="1"/>
              <a:t>I. Tạo giống thuần dựa trên nguồn biến dị tổ hợp</a:t>
            </a:r>
          </a:p>
          <a:p>
            <a:pPr eaLnBrk="1" hangingPunct="1">
              <a:buFontTx/>
              <a:buNone/>
            </a:pPr>
            <a:r>
              <a:rPr lang="pt-BR" altLang="en-US" sz="2800" b="1"/>
              <a:t>II. Tạo giống lai có ưu thế lai cao</a:t>
            </a:r>
          </a:p>
        </p:txBody>
      </p:sp>
      <p:sp>
        <p:nvSpPr>
          <p:cNvPr id="231429" name="Rectangle 5">
            <a:extLst>
              <a:ext uri="{FF2B5EF4-FFF2-40B4-BE49-F238E27FC236}">
                <a16:creationId xmlns:a16="http://schemas.microsoft.com/office/drawing/2014/main" id="{F11AAF4A-6C13-44D4-8FAA-2E4251583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7912100" cy="3505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fr-FR" altLang="en-US" sz="2800" b="1" dirty="0"/>
              <a:t>3. </a:t>
            </a:r>
            <a:r>
              <a:rPr lang="fr-FR" altLang="en-US" sz="2800" b="1" dirty="0" err="1"/>
              <a:t>Phương</a:t>
            </a:r>
            <a:r>
              <a:rPr lang="fr-FR" altLang="en-US" sz="2800" b="1" dirty="0"/>
              <a:t> </a:t>
            </a:r>
            <a:r>
              <a:rPr lang="fr-FR" altLang="en-US" sz="2800" b="1" dirty="0" err="1"/>
              <a:t>pháp</a:t>
            </a:r>
            <a:r>
              <a:rPr lang="fr-FR" altLang="en-US" sz="2800" b="1" dirty="0"/>
              <a:t> </a:t>
            </a:r>
            <a:r>
              <a:rPr lang="fr-FR" altLang="en-US" sz="2800" b="1" dirty="0" err="1"/>
              <a:t>tạo</a:t>
            </a:r>
            <a:r>
              <a:rPr lang="fr-FR" altLang="en-US" sz="2800" b="1" dirty="0"/>
              <a:t> </a:t>
            </a:r>
            <a:r>
              <a:rPr lang="fr-FR" altLang="en-US" sz="2800" b="1" dirty="0" err="1"/>
              <a:t>ưu</a:t>
            </a:r>
            <a:r>
              <a:rPr lang="fr-FR" altLang="en-US" sz="2800" b="1" dirty="0"/>
              <a:t> </a:t>
            </a:r>
            <a:r>
              <a:rPr lang="fr-FR" altLang="en-US" sz="2800" b="1" dirty="0" err="1"/>
              <a:t>thế</a:t>
            </a:r>
            <a:r>
              <a:rPr lang="fr-FR" altLang="en-US" sz="2800" b="1" dirty="0"/>
              <a:t> lai</a:t>
            </a:r>
          </a:p>
          <a:p>
            <a:pPr algn="just">
              <a:defRPr/>
            </a:pPr>
            <a:r>
              <a:rPr lang="en-US" sz="3200" dirty="0"/>
              <a:t>- </a:t>
            </a:r>
            <a:r>
              <a:rPr lang="en-US" sz="3200" dirty="0" err="1">
                <a:solidFill>
                  <a:srgbClr val="FF0000"/>
                </a:solidFill>
              </a:rPr>
              <a:t>Tạo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dòng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thuần</a:t>
            </a:r>
            <a:r>
              <a:rPr lang="en-US" sz="3200" dirty="0"/>
              <a:t>: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thụ</a:t>
            </a:r>
            <a:r>
              <a:rPr lang="en-US" sz="3200" dirty="0"/>
              <a:t> </a:t>
            </a:r>
            <a:r>
              <a:rPr lang="en-US" sz="3200" dirty="0" err="1"/>
              <a:t>phấn</a:t>
            </a:r>
            <a:r>
              <a:rPr lang="en-US" sz="3200" dirty="0"/>
              <a:t> qua 5-7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.</a:t>
            </a:r>
          </a:p>
          <a:p>
            <a:pPr algn="just">
              <a:defRPr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Lai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dòng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(</a:t>
            </a:r>
            <a:r>
              <a:rPr lang="en-US" sz="3200" dirty="0" err="1"/>
              <a:t>lai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, </a:t>
            </a:r>
            <a:r>
              <a:rPr lang="en-US" sz="3200" dirty="0" err="1"/>
              <a:t>lai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kép</a:t>
            </a:r>
            <a:r>
              <a:rPr lang="en-US" sz="3200" dirty="0"/>
              <a:t>).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lọc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ưu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lai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 algn="just">
              <a:defRPr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Lai </a:t>
            </a:r>
            <a:r>
              <a:rPr lang="en-US" sz="3200" dirty="0" err="1">
                <a:solidFill>
                  <a:srgbClr val="FF0000"/>
                </a:solidFill>
              </a:rPr>
              <a:t>thuận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nghịch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ưu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lai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A368D6AF-C795-4FCC-8478-67503D55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sz="2400" b="1"/>
              <a:t>BÀI 18: CHỌN GIỐNG VẬT NUÔI VÀ CÂY TRỒNG </a:t>
            </a:r>
          </a:p>
          <a:p>
            <a:pPr algn="ctr" eaLnBrk="1" hangingPunct="1">
              <a:buFontTx/>
              <a:buNone/>
            </a:pPr>
            <a:r>
              <a:rPr lang="pt-BR" altLang="en-US" sz="2400" b="1"/>
              <a:t>DỰA TRÊN NGUỒN BIẾN DỊ TỔ HỢP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1323</Words>
  <Application>Microsoft Office PowerPoint</Application>
  <PresentationFormat>On-screen Show (4:3)</PresentationFormat>
  <Paragraphs>149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VNI-Aptima</vt:lpstr>
      <vt:lpstr>Wingdings</vt:lpstr>
      <vt:lpstr>Default Design</vt:lpstr>
      <vt:lpstr>Capsules</vt:lpstr>
      <vt:lpstr>PowerPoint Presentation</vt:lpstr>
      <vt:lpstr>      Quy trình chung tạo giống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Lạc lai V79</vt:lpstr>
      <vt:lpstr>PowerPoint Presentation</vt:lpstr>
      <vt:lpstr>PowerPoint Presentation</vt:lpstr>
      <vt:lpstr>PowerPoint Presentation</vt:lpstr>
      <vt:lpstr>Lúa lai DT10</vt:lpstr>
      <vt:lpstr>PowerPoint Presentation</vt:lpstr>
      <vt:lpstr>PowerPoint Presentation</vt:lpstr>
      <vt:lpstr>Giống ngô lai LVN 10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13: Ảnh hưởng cuả môi trường lên sự biểu hiện cuả gen</dc:title>
  <dc:creator>User</dc:creator>
  <cp:lastModifiedBy>Lo Thi Nhu Trang</cp:lastModifiedBy>
  <cp:revision>693</cp:revision>
  <dcterms:created xsi:type="dcterms:W3CDTF">2009-10-09T04:19:25Z</dcterms:created>
  <dcterms:modified xsi:type="dcterms:W3CDTF">2022-11-22T02:57:42Z</dcterms:modified>
</cp:coreProperties>
</file>